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7" r:id="rId1"/>
    <p:sldMasterId id="2147485242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311" r:id="rId10"/>
    <p:sldMasterId id="2147485206" r:id="rId11"/>
    <p:sldMasterId id="2147485353" r:id="rId12"/>
  </p:sldMasterIdLst>
  <p:notesMasterIdLst>
    <p:notesMasterId r:id="rId41"/>
  </p:notesMasterIdLst>
  <p:handoutMasterIdLst>
    <p:handoutMasterId r:id="rId42"/>
  </p:handoutMasterIdLst>
  <p:sldIdLst>
    <p:sldId id="766" r:id="rId13"/>
    <p:sldId id="954" r:id="rId14"/>
    <p:sldId id="932" r:id="rId15"/>
    <p:sldId id="867" r:id="rId16"/>
    <p:sldId id="808" r:id="rId17"/>
    <p:sldId id="834" r:id="rId18"/>
    <p:sldId id="792" r:id="rId19"/>
    <p:sldId id="935" r:id="rId20"/>
    <p:sldId id="936" r:id="rId21"/>
    <p:sldId id="842" r:id="rId22"/>
    <p:sldId id="837" r:id="rId23"/>
    <p:sldId id="826" r:id="rId24"/>
    <p:sldId id="838" r:id="rId25"/>
    <p:sldId id="852" r:id="rId26"/>
    <p:sldId id="948" r:id="rId27"/>
    <p:sldId id="947" r:id="rId28"/>
    <p:sldId id="950" r:id="rId29"/>
    <p:sldId id="951" r:id="rId30"/>
    <p:sldId id="952" r:id="rId31"/>
    <p:sldId id="898" r:id="rId32"/>
    <p:sldId id="953" r:id="rId33"/>
    <p:sldId id="893" r:id="rId34"/>
    <p:sldId id="831" r:id="rId35"/>
    <p:sldId id="859" r:id="rId36"/>
    <p:sldId id="956" r:id="rId37"/>
    <p:sldId id="955" r:id="rId38"/>
    <p:sldId id="836" r:id="rId39"/>
    <p:sldId id="901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73">
          <p15:clr>
            <a:srgbClr val="A4A3A4"/>
          </p15:clr>
        </p15:guide>
        <p15:guide id="2" pos="2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harmash" initials="oh" lastIdx="3" clrIdx="0"/>
  <p:cmAuthor id="1" name="Olesya Zhuchenko" initials="OZ" lastIdx="1" clrIdx="1">
    <p:extLst>
      <p:ext uri="{19B8F6BF-5375-455C-9EA6-DF929625EA0E}">
        <p15:presenceInfo xmlns="" xmlns:p15="http://schemas.microsoft.com/office/powerpoint/2012/main" userId="S-1-5-21-1385568035-1675961066-622671684-79633" providerId="AD"/>
      </p:ext>
    </p:extLst>
  </p:cmAuthor>
  <p:cmAuthor id="2" name="victor" initials="v" lastIdx="9" clrIdx="2">
    <p:extLst>
      <p:ext uri="{19B8F6BF-5375-455C-9EA6-DF929625EA0E}">
        <p15:presenceInfo xmlns="" xmlns:p15="http://schemas.microsoft.com/office/powerpoint/2012/main" userId="victor" providerId="None"/>
      </p:ext>
    </p:extLst>
  </p:cmAuthor>
  <p:cmAuthor id="3" name="Sergii Rabenko" initials="SR" lastIdx="10" clrIdx="3">
    <p:extLst>
      <p:ext uri="{19B8F6BF-5375-455C-9EA6-DF929625EA0E}">
        <p15:presenceInfo xmlns="" xmlns:p15="http://schemas.microsoft.com/office/powerpoint/2012/main" userId="S-1-5-21-1385568035-1675961066-622671684-12174780" providerId="AD"/>
      </p:ext>
    </p:extLst>
  </p:cmAuthor>
  <p:cmAuthor id="4" name="IFC Trainer" initials="IT" lastIdx="1" clrIdx="4">
    <p:extLst>
      <p:ext uri="{19B8F6BF-5375-455C-9EA6-DF929625EA0E}">
        <p15:presenceInfo xmlns="" xmlns:p15="http://schemas.microsoft.com/office/powerpoint/2012/main" userId="IFC Trai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CED6"/>
    <a:srgbClr val="00ADE4"/>
    <a:srgbClr val="002345"/>
    <a:srgbClr val="595959"/>
    <a:srgbClr val="E87722"/>
    <a:srgbClr val="BCD19B"/>
    <a:srgbClr val="575757"/>
    <a:srgbClr val="006C5B"/>
    <a:srgbClr val="4C868E"/>
    <a:srgbClr val="44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03" autoAdjust="0"/>
  </p:normalViewPr>
  <p:slideViewPr>
    <p:cSldViewPr snapToGrid="0">
      <p:cViewPr varScale="1">
        <p:scale>
          <a:sx n="70" d="100"/>
          <a:sy n="70" d="100"/>
        </p:scale>
        <p:origin x="-1110" y="-102"/>
      </p:cViewPr>
      <p:guideLst>
        <p:guide orient="horz" pos="673"/>
        <p:guide pos="2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44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9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" pitchFamily="18" charset="0"/>
              </a:defRPr>
            </a:lvl1pPr>
          </a:lstStyle>
          <a:p>
            <a:fld id="{9B31B92C-AE33-4DA2-94F8-13D0673BE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176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16427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9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" pitchFamily="18" charset="0"/>
              </a:defRPr>
            </a:lvl1pPr>
          </a:lstStyle>
          <a:p>
            <a:fld id="{56434F45-5B51-40B1-A4CA-A218C7C59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005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34F45-5B51-40B1-A4CA-A218C7C597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54052-195E-4EFF-83CD-3973DD1157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19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54052-195E-4EFF-83CD-3973DD1157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26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34F45-5B51-40B1-A4CA-A218C7C5970C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14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34F45-5B51-40B1-A4CA-A218C7C5970C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2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562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5051777"/>
            <a:ext cx="2821170" cy="1040861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414E1D65-C26E-4E33-8295-C6FDA1FA6B14}" type="datetime4">
              <a:rPr lang="en-US"/>
              <a:pPr/>
              <a:t>June 9, 2016</a:t>
            </a:fld>
            <a:endParaRPr lang="en-US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90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D11A897-86CC-492C-85A8-B8E09B6D1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11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8138B3-EC8E-45FC-A70C-8831691F253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1853-A984-428D-B67C-C13AE80C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27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F5850-AED2-40B0-962C-F1AE58E19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709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56C51-BAC2-45CC-8FFC-2BE23A8FC5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8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AD52A-E90C-409E-99C9-6D24A7019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77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E62CD-FA30-4C65-9BAE-1663526EA9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506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1B42A-1B83-4F1F-9818-EBDD3B61E9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14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3D5A3-6734-4457-B002-03022554C0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350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B8ED889C-9F74-4557-B379-2EB39CA8B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70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4B489-4092-40F1-BBEF-E3512DDA48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352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12641"/>
            <a:ext cx="2821170" cy="147999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69AF5060-9977-4FBC-A7EE-7EAC319D4C8A}" type="datetime4">
              <a:rPr lang="en-US"/>
              <a:pPr/>
              <a:t>June 9, 2016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" y="4483312"/>
            <a:ext cx="4819583" cy="1338773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336331" y="5906815"/>
            <a:ext cx="2427890" cy="898635"/>
            <a:chOff x="336331" y="5906815"/>
            <a:chExt cx="2427890" cy="898635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73" y="6163103"/>
              <a:ext cx="1642394" cy="6423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 userDrawn="1"/>
          </p:nvSpPr>
          <p:spPr>
            <a:xfrm>
              <a:off x="336331" y="5906815"/>
              <a:ext cx="2427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/>
                <a:t>В</a:t>
              </a:r>
              <a:r>
                <a:rPr lang="uk-UA" sz="1200" baseline="0" dirty="0" smtClean="0"/>
                <a:t> партнерстві з: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74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88226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05835-6A55-4072-A1E7-47961C34C4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4551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6245-F55E-46D1-A284-43DF30CBDB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60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12C4C-319F-4935-8A74-661D8686B6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1630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9697A-2D59-4272-8293-8D8F752675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448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89CAE-11B4-4210-849E-FBB0FB4378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550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8138B3-EC8E-45FC-A70C-8831691F253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1853-A984-428D-B67C-C13AE80C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27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02345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rgbClr val="002345"/>
              </a:buClr>
              <a:buSzTx/>
              <a:buFontTx/>
              <a:buNone/>
              <a:tabLst/>
              <a:defRPr sz="1600">
                <a:solidFill>
                  <a:srgbClr val="575757"/>
                </a:solidFill>
              </a:defRPr>
            </a:lvl1pPr>
            <a:lvl2pPr>
              <a:buClr>
                <a:srgbClr val="002345"/>
              </a:buClr>
              <a:defRPr sz="1600">
                <a:solidFill>
                  <a:srgbClr val="575757"/>
                </a:solidFill>
              </a:defRPr>
            </a:lvl2pPr>
            <a:lvl3pPr>
              <a:buClr>
                <a:srgbClr val="002345"/>
              </a:buClr>
              <a:defRPr sz="1600">
                <a:solidFill>
                  <a:srgbClr val="575757"/>
                </a:solidFill>
              </a:defRPr>
            </a:lvl3pPr>
            <a:lvl4pPr>
              <a:buClr>
                <a:srgbClr val="002345"/>
              </a:buClr>
              <a:defRPr sz="1600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rgbClr val="002345"/>
              </a:buClr>
              <a:buSzTx/>
              <a:buFontTx/>
              <a:buNone/>
              <a:tabLst/>
              <a:defRPr sz="1600">
                <a:solidFill>
                  <a:srgbClr val="575757"/>
                </a:solidFill>
              </a:defRPr>
            </a:lvl1pPr>
            <a:lvl2pPr>
              <a:buClr>
                <a:srgbClr val="002345"/>
              </a:buClr>
              <a:defRPr sz="1600">
                <a:solidFill>
                  <a:srgbClr val="575757"/>
                </a:solidFill>
              </a:defRPr>
            </a:lvl2pPr>
            <a:lvl3pPr>
              <a:buClr>
                <a:srgbClr val="002345"/>
              </a:buClr>
              <a:defRPr sz="1600">
                <a:solidFill>
                  <a:srgbClr val="575757"/>
                </a:solidFill>
              </a:defRPr>
            </a:lvl3pPr>
            <a:lvl4pPr>
              <a:buClr>
                <a:srgbClr val="002345"/>
              </a:buClr>
              <a:defRPr sz="1600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buClr>
                <a:srgbClr val="002345"/>
              </a:buClr>
              <a:defRPr sz="1400" cap="all">
                <a:solidFill>
                  <a:srgbClr val="575757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buClr>
                <a:srgbClr val="002345"/>
              </a:buClr>
              <a:defRPr sz="1400" cap="all">
                <a:solidFill>
                  <a:srgbClr val="575757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8362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16686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843713" y="6342063"/>
            <a:ext cx="1773237" cy="352425"/>
            <a:chOff x="490511" y="4563533"/>
            <a:chExt cx="5191655" cy="103011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571932"/>
              <a:ext cx="4158166" cy="101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NEW-WHITE-GRADIENT-GLOB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11" y="4563533"/>
              <a:ext cx="1079501" cy="10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90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562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5051777"/>
            <a:ext cx="2821170" cy="1040861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E3CD9DA3-A4C6-4FD3-85EC-D03CAF0E7162}" type="datetime4">
              <a:rPr lang="en-US"/>
              <a:pPr/>
              <a:t>June 9, 2016</a:t>
            </a:fld>
            <a:endParaRPr lang="en-US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548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843713" y="6342063"/>
            <a:ext cx="1773237" cy="352425"/>
            <a:chOff x="490511" y="4563533"/>
            <a:chExt cx="5191655" cy="103011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571932"/>
              <a:ext cx="4158166" cy="101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NEW-WHITE-GRADIENT-GLOB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11" y="4563533"/>
              <a:ext cx="1079501" cy="10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56919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UP TO THREE LINES </a:t>
            </a:r>
            <a:br>
              <a:rPr lang="en-US" dirty="0" smtClean="0"/>
            </a:br>
            <a:r>
              <a:rPr lang="en-US" dirty="0" smtClean="0"/>
              <a:t>MAY BE ALL CAPS OR TITLE CASE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 </a:t>
            </a:r>
          </a:p>
          <a:p>
            <a:pPr lvl="2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 &amp; for IFC Staff Only Working Draft – Discussion Paper Only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882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SLIDE TITLE UP TO </a:t>
            </a:r>
            <a:br>
              <a:rPr lang="en-US" dirty="0" smtClean="0"/>
            </a:br>
            <a:r>
              <a:rPr lang="en-US" dirty="0" smtClean="0"/>
              <a:t>TWO LINES MAY BE ALL CAPS OR TITLE CASE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 </a:t>
            </a:r>
          </a:p>
          <a:p>
            <a:pPr lvl="2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Confidential &amp; for IFC Staff Only Working Draft – Discussion Paper Only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718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73338" y="6530975"/>
            <a:ext cx="1905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A5F388-AD01-44B9-9291-75B72F9BA857}" type="slidenum">
              <a:rPr lang="de-CH"/>
              <a:pPr/>
              <a:t>‹#›</a:t>
            </a:fld>
            <a:endParaRPr lang="de-CH">
              <a:solidFill>
                <a:srgbClr val="3370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883E69E-DCBD-4BBA-8F53-A5219231EC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712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958C-7E56-4135-BEE5-E60C9AF5E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99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73338" y="6530975"/>
            <a:ext cx="1905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F388-AD01-44B9-9291-75B72F9BA857}" type="slidenum">
              <a:rPr lang="de-CH"/>
              <a:pPr/>
              <a:t>‹#›</a:t>
            </a:fld>
            <a:endParaRPr lang="de-CH">
              <a:solidFill>
                <a:srgbClr val="3370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9" y="1697038"/>
            <a:ext cx="638324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977062" y="782774"/>
            <a:ext cx="2166937" cy="53054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52697" y="274321"/>
            <a:ext cx="8595360" cy="325892"/>
          </a:xfrm>
        </p:spPr>
        <p:txBody>
          <a:bodyPr>
            <a:noAutofit/>
          </a:bodyPr>
          <a:lstStyle>
            <a:lvl1pPr algn="l">
              <a:defRPr sz="24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65125" y="939800"/>
            <a:ext cx="6388100" cy="575491"/>
          </a:xfrm>
        </p:spPr>
        <p:txBody>
          <a:bodyPr/>
          <a:lstStyle>
            <a:lvl1pPr>
              <a:defRPr>
                <a:solidFill>
                  <a:srgbClr val="00AD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0" y="665256"/>
            <a:ext cx="9144000" cy="109497"/>
            <a:chOff x="0" y="585561"/>
            <a:chExt cx="9144000" cy="184150"/>
          </a:xfrm>
        </p:grpSpPr>
        <p:sp>
          <p:nvSpPr>
            <p:cNvPr id="23" name="Rectangle 68"/>
            <p:cNvSpPr>
              <a:spLocks noChangeArrowheads="1"/>
            </p:cNvSpPr>
            <p:nvPr userDrawn="1"/>
          </p:nvSpPr>
          <p:spPr bwMode="auto">
            <a:xfrm>
              <a:off x="6713538" y="585561"/>
              <a:ext cx="2430462" cy="1825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587149"/>
              <a:ext cx="6977063" cy="1825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575757"/>
                </a:solidFill>
                <a:latin typeface="+mn-lt"/>
              </a:defRPr>
            </a:lvl1pPr>
          </a:lstStyle>
          <a:p>
            <a:pPr>
              <a:defRPr/>
            </a:pPr>
            <a:fld id="{A5B5D2E3-3E9E-2D47-9921-23133CD7BE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966" y="6225256"/>
            <a:ext cx="1689235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77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958C-7E56-4135-BEE5-E60C9AF5E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99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0">
                <a:solidFill>
                  <a:srgbClr val="898C93"/>
                </a:solidFill>
                <a:latin typeface="Arial" pitchFamily="34" charset="0"/>
              </a:defRPr>
            </a:lvl1pPr>
          </a:lstStyle>
          <a:p>
            <a:fld id="{1743ED7C-04AA-4C83-A37E-FD1E5F416020}" type="datetime4">
              <a:rPr lang="en-US"/>
              <a:pPr/>
              <a:t>June 9, 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65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FD5E0A-B60E-4153-A736-BB042DECB5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52" r:id="rId2"/>
    <p:sldLayoutId id="2147485364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0"/>
              </a:spcBef>
              <a:defRPr/>
            </a:pPr>
            <a:endParaRPr lang="en-US" sz="2000" b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smtClean="0">
                <a:cs typeface="Times New Roman" pitchFamily="18" charset="0"/>
              </a:rPr>
              <a:t>Confidential &amp; for IFC Staff Only Working Draft – Discussion Paper Only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7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3DFAFD4-4783-4C5B-8405-73FCCE6401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59" r:id="rId2"/>
    <p:sldLayoutId id="2147485360" r:id="rId3"/>
    <p:sldLayoutId id="2147485366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5E657F-DCCA-4792-98A8-036DE96C56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58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0020968-F7A9-440E-872F-550C39FE3D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167218-CCA0-4400-B7FE-65CFC48A0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021F43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021F43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021F43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021F43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021F43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3D8CE15-866A-4DD1-9B0D-34B24C2E2D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5C2C40-9959-4F2B-A782-5943B9309A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81A3AF-D2D8-41A6-AA46-979DA2FC5A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FD82C6-A2CA-442D-B380-935B3D030C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0" y="6203625"/>
            <a:ext cx="2043975" cy="567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agroregisters.com.ua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ua/url?sa=i&amp;rct=j&amp;q=&amp;esrc=s&amp;source=images&amp;cd=&amp;cad=rja&amp;uact=8&amp;docid=ugPEogrlPctIjM&amp;tbnid=cOtyX0vMp5Xv7M:&amp;ved=0CAUQjRw&amp;url=http://vk.com/cikavoukraine&amp;ei=v_6OU-3pG6TQsQSvj4G4Bw&amp;bvm=bv.68235269,d.aWw&amp;psig=AFQjCNH_Wk-Gvikuuy6g1IcUjDitWxyEHA&amp;ust=140196664776159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12888" y="1189038"/>
            <a:ext cx="6972300" cy="182245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345"/>
                </a:solidFill>
              </a:rPr>
              <a:t>АГРАРНІ РОЗПИСКИ</a:t>
            </a:r>
            <a:endParaRPr lang="en-US" dirty="0">
              <a:solidFill>
                <a:srgbClr val="002345"/>
              </a:solidFill>
              <a:ea typeface="+mj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5588" y="2987123"/>
            <a:ext cx="6959600" cy="4667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345"/>
                </a:solidFill>
              </a:rPr>
              <a:t>НОВІ МОЖЛИВОСТІ</a:t>
            </a:r>
            <a:endParaRPr lang="en-US" dirty="0">
              <a:solidFill>
                <a:srgbClr val="002345"/>
              </a:solidFill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5573949" y="4695077"/>
            <a:ext cx="3323867" cy="1479550"/>
          </a:xfrm>
        </p:spPr>
        <p:txBody>
          <a:bodyPr/>
          <a:lstStyle/>
          <a:p>
            <a:endParaRPr lang="uk-UA" b="1" dirty="0">
              <a:solidFill>
                <a:srgbClr val="002345"/>
              </a:solidFill>
            </a:endParaRPr>
          </a:p>
          <a:p>
            <a:endParaRPr lang="en-US" sz="1600" b="1" dirty="0" smtClean="0">
              <a:solidFill>
                <a:srgbClr val="002345"/>
              </a:solidFill>
            </a:endParaRPr>
          </a:p>
          <a:p>
            <a:endParaRPr lang="en-US" sz="1600" b="1" dirty="0">
              <a:solidFill>
                <a:srgbClr val="002345"/>
              </a:solidFill>
            </a:endParaRPr>
          </a:p>
          <a:p>
            <a:r>
              <a:rPr lang="ru-RU" sz="1600" b="1" dirty="0" smtClean="0">
                <a:solidFill>
                  <a:srgbClr val="002345"/>
                </a:solidFill>
              </a:rPr>
              <a:t>                              </a:t>
            </a:r>
            <a:r>
              <a:rPr lang="uk-UA" sz="1600" b="1" dirty="0" err="1" smtClean="0">
                <a:solidFill>
                  <a:srgbClr val="002345"/>
                </a:solidFill>
              </a:rPr>
              <a:t>м.Київ</a:t>
            </a:r>
            <a:endParaRPr lang="en-US" sz="1600" b="1" dirty="0" smtClean="0">
              <a:solidFill>
                <a:srgbClr val="002345"/>
              </a:solidFill>
            </a:endParaRPr>
          </a:p>
          <a:p>
            <a:r>
              <a:rPr lang="ru-RU" sz="1600" b="1" dirty="0" smtClean="0">
                <a:solidFill>
                  <a:srgbClr val="002345"/>
                </a:solidFill>
              </a:rPr>
              <a:t>                              </a:t>
            </a:r>
            <a:r>
              <a:rPr lang="en-US" sz="1600" b="1" dirty="0" smtClean="0">
                <a:solidFill>
                  <a:srgbClr val="002345"/>
                </a:solidFill>
              </a:rPr>
              <a:t>2016</a:t>
            </a:r>
            <a:r>
              <a:rPr lang="uk-UA" sz="1600" b="1" dirty="0" smtClean="0">
                <a:solidFill>
                  <a:srgbClr val="002345"/>
                </a:solidFill>
              </a:rPr>
              <a:t> рік</a:t>
            </a:r>
            <a:endParaRPr lang="en-US" sz="1600" b="1" dirty="0">
              <a:solidFill>
                <a:srgbClr val="0023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Aredko1\Pictures\4\No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2" y="842834"/>
            <a:ext cx="3864156" cy="546697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edko1\Pictures\4\No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7" y="842199"/>
            <a:ext cx="3864156" cy="546697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1" y="1019172"/>
            <a:ext cx="3400798" cy="50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69" y="1574809"/>
            <a:ext cx="3433425" cy="382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250" y="373671"/>
            <a:ext cx="518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</a:pPr>
            <a:r>
              <a:rPr lang="ru-RU" sz="2400" b="0" cap="all" dirty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ТОВАРНА АГРАРНА </a:t>
            </a:r>
            <a:r>
              <a:rPr lang="uk-UA" sz="2400" b="0" cap="all" dirty="0" smtClean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Розписка</a:t>
            </a:r>
            <a:r>
              <a:rPr lang="ru-RU" sz="2400" b="0" cap="all" dirty="0" smtClean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 </a:t>
            </a:r>
            <a:endParaRPr lang="ru-RU" sz="2400" b="0" cap="all" dirty="0">
              <a:solidFill>
                <a:srgbClr val="002345"/>
              </a:solidFill>
              <a:latin typeface="+mn-lt"/>
              <a:ea typeface="+mj-ea"/>
              <a:cs typeface="Andes ExtraLight"/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91438" y="6368312"/>
            <a:ext cx="517779" cy="34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0" dirty="0" smtClean="0">
                <a:solidFill>
                  <a:srgbClr val="7F7F7F"/>
                </a:solidFill>
                <a:latin typeface="Arial"/>
                <a:cs typeface="Arial"/>
              </a:rPr>
              <a:t>19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0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60" y="227370"/>
            <a:ext cx="84819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hangingPunct="0">
              <a:buFont typeface="Arial" pitchFamily="34" charset="0"/>
            </a:pPr>
            <a:r>
              <a:rPr lang="uk-UA" sz="2400" b="0" cap="all" dirty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обов'язкові реквізити</a:t>
            </a:r>
            <a:r>
              <a:rPr lang="en-US" sz="2400" b="0" cap="all" dirty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 </a:t>
            </a:r>
            <a:r>
              <a:rPr lang="uk-UA" sz="2400" b="0" cap="all" dirty="0" smtClean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Товарної аграрної розписки</a:t>
            </a:r>
            <a:endParaRPr lang="uk-UA" sz="2400" b="0" cap="all" dirty="0">
              <a:solidFill>
                <a:srgbClr val="002345"/>
              </a:solidFill>
              <a:latin typeface="+mn-lt"/>
              <a:ea typeface="+mj-ea"/>
              <a:cs typeface="Andes Extra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469" y="5755048"/>
            <a:ext cx="8309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i="1" dirty="0" smtClean="0">
                <a:solidFill>
                  <a:srgbClr val="A90025"/>
                </a:solidFill>
                <a:latin typeface="+mn-lt"/>
              </a:rPr>
              <a:t>Документ, який не містить даних по обов'язковим реквізитам не є Аграрною розпискою</a:t>
            </a:r>
            <a:endParaRPr lang="uk-UA" sz="1800" i="1" dirty="0">
              <a:solidFill>
                <a:srgbClr val="A90025"/>
              </a:solidFill>
              <a:latin typeface="+mn-lt"/>
            </a:endParaRPr>
          </a:p>
        </p:txBody>
      </p:sp>
      <p:sp>
        <p:nvSpPr>
          <p:cNvPr id="10" name="Oval 12"/>
          <p:cNvSpPr/>
          <p:nvPr/>
        </p:nvSpPr>
        <p:spPr bwMode="auto">
          <a:xfrm>
            <a:off x="389513" y="1163061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1</a:t>
            </a:r>
          </a:p>
        </p:txBody>
      </p:sp>
      <p:sp>
        <p:nvSpPr>
          <p:cNvPr id="11" name="Rounded Rectangle 13"/>
          <p:cNvSpPr/>
          <p:nvPr/>
        </p:nvSpPr>
        <p:spPr bwMode="auto">
          <a:xfrm>
            <a:off x="938153" y="1170046"/>
            <a:ext cx="7757818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 smtClean="0">
                <a:latin typeface="+mn-lt"/>
              </a:rPr>
              <a:t>Назва «Товарна аграрна розписка»</a:t>
            </a:r>
            <a:endParaRPr lang="uk-UA" sz="1800" b="0" dirty="0">
              <a:latin typeface="+mn-lt"/>
            </a:endParaRPr>
          </a:p>
        </p:txBody>
      </p:sp>
      <p:sp>
        <p:nvSpPr>
          <p:cNvPr id="12" name="Oval 14"/>
          <p:cNvSpPr/>
          <p:nvPr/>
        </p:nvSpPr>
        <p:spPr bwMode="auto">
          <a:xfrm>
            <a:off x="389513" y="1724401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2</a:t>
            </a:r>
          </a:p>
        </p:txBody>
      </p:sp>
      <p:sp>
        <p:nvSpPr>
          <p:cNvPr id="13" name="Rounded Rectangle 15"/>
          <p:cNvSpPr/>
          <p:nvPr/>
        </p:nvSpPr>
        <p:spPr bwMode="auto">
          <a:xfrm>
            <a:off x="938153" y="1724401"/>
            <a:ext cx="7744969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Строк поставки </a:t>
            </a:r>
            <a:r>
              <a:rPr lang="uk-UA" sz="1800" b="0" dirty="0" err="1">
                <a:latin typeface="+mn-lt"/>
              </a:rPr>
              <a:t>с.г</a:t>
            </a:r>
            <a:r>
              <a:rPr lang="uk-UA" sz="1800" b="0" dirty="0">
                <a:latin typeface="+mn-lt"/>
              </a:rPr>
              <a:t>. продукції</a:t>
            </a:r>
          </a:p>
        </p:txBody>
      </p:sp>
      <p:sp>
        <p:nvSpPr>
          <p:cNvPr id="14" name="Oval 16"/>
          <p:cNvSpPr/>
          <p:nvPr/>
        </p:nvSpPr>
        <p:spPr bwMode="auto">
          <a:xfrm>
            <a:off x="386469" y="2302336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3</a:t>
            </a:r>
          </a:p>
        </p:txBody>
      </p:sp>
      <p:sp>
        <p:nvSpPr>
          <p:cNvPr id="15" name="Rounded Rectangle 17"/>
          <p:cNvSpPr/>
          <p:nvPr/>
        </p:nvSpPr>
        <p:spPr bwMode="auto">
          <a:xfrm>
            <a:off x="938153" y="2302336"/>
            <a:ext cx="7744968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Реквізити кредитора та умови передачі прав по розписці</a:t>
            </a:r>
          </a:p>
        </p:txBody>
      </p:sp>
      <p:sp>
        <p:nvSpPr>
          <p:cNvPr id="16" name="Oval 18"/>
          <p:cNvSpPr/>
          <p:nvPr/>
        </p:nvSpPr>
        <p:spPr bwMode="auto">
          <a:xfrm>
            <a:off x="389513" y="2840421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4</a:t>
            </a:r>
          </a:p>
        </p:txBody>
      </p:sp>
      <p:sp>
        <p:nvSpPr>
          <p:cNvPr id="17" name="Rounded Rectangle 19"/>
          <p:cNvSpPr/>
          <p:nvPr/>
        </p:nvSpPr>
        <p:spPr bwMode="auto">
          <a:xfrm>
            <a:off x="938153" y="2840421"/>
            <a:ext cx="7744967" cy="54864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Зобов'язання провести поставку </a:t>
            </a:r>
            <a:r>
              <a:rPr lang="uk-UA" sz="1800" b="0" dirty="0" err="1">
                <a:latin typeface="+mn-lt"/>
              </a:rPr>
              <a:t>с.г</a:t>
            </a:r>
            <a:r>
              <a:rPr lang="uk-UA" sz="1800" b="0" dirty="0">
                <a:latin typeface="+mn-lt"/>
              </a:rPr>
              <a:t>. продукції з описом кількості та якості. Формули перерахунку</a:t>
            </a:r>
          </a:p>
        </p:txBody>
      </p:sp>
      <p:sp>
        <p:nvSpPr>
          <p:cNvPr id="18" name="Rounded Rectangle 20"/>
          <p:cNvSpPr/>
          <p:nvPr/>
        </p:nvSpPr>
        <p:spPr bwMode="auto">
          <a:xfrm>
            <a:off x="938152" y="3453939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Умови та місце поставки</a:t>
            </a:r>
          </a:p>
        </p:txBody>
      </p:sp>
      <p:sp>
        <p:nvSpPr>
          <p:cNvPr id="19" name="Rounded Rectangle 21"/>
          <p:cNvSpPr/>
          <p:nvPr/>
        </p:nvSpPr>
        <p:spPr bwMode="auto">
          <a:xfrm>
            <a:off x="951004" y="4023915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Опис предмету застави</a:t>
            </a:r>
          </a:p>
        </p:txBody>
      </p:sp>
      <p:sp>
        <p:nvSpPr>
          <p:cNvPr id="20" name="Rounded Rectangle 22"/>
          <p:cNvSpPr/>
          <p:nvPr/>
        </p:nvSpPr>
        <p:spPr bwMode="auto">
          <a:xfrm>
            <a:off x="951004" y="5156641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Реквізити, підпис та печатка </a:t>
            </a:r>
            <a:r>
              <a:rPr lang="uk-UA" sz="1800" b="0" dirty="0" smtClean="0">
                <a:latin typeface="+mn-lt"/>
              </a:rPr>
              <a:t>боржника</a:t>
            </a:r>
            <a:endParaRPr lang="uk-UA" sz="1800" b="0" dirty="0">
              <a:latin typeface="+mn-lt"/>
            </a:endParaRPr>
          </a:p>
        </p:txBody>
      </p:sp>
      <p:sp>
        <p:nvSpPr>
          <p:cNvPr id="21" name="Rounded Rectangle 23"/>
          <p:cNvSpPr/>
          <p:nvPr/>
        </p:nvSpPr>
        <p:spPr bwMode="auto">
          <a:xfrm>
            <a:off x="938151" y="4596939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Дата та місце видачі</a:t>
            </a:r>
          </a:p>
        </p:txBody>
      </p:sp>
      <p:sp>
        <p:nvSpPr>
          <p:cNvPr id="22" name="Oval 24"/>
          <p:cNvSpPr/>
          <p:nvPr/>
        </p:nvSpPr>
        <p:spPr bwMode="auto">
          <a:xfrm>
            <a:off x="386469" y="3453939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5</a:t>
            </a:r>
          </a:p>
        </p:txBody>
      </p:sp>
      <p:sp>
        <p:nvSpPr>
          <p:cNvPr id="23" name="Oval 25"/>
          <p:cNvSpPr/>
          <p:nvPr/>
        </p:nvSpPr>
        <p:spPr bwMode="auto">
          <a:xfrm>
            <a:off x="389513" y="4023915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6</a:t>
            </a:r>
          </a:p>
        </p:txBody>
      </p:sp>
      <p:sp>
        <p:nvSpPr>
          <p:cNvPr id="24" name="Oval 26"/>
          <p:cNvSpPr/>
          <p:nvPr/>
        </p:nvSpPr>
        <p:spPr bwMode="auto">
          <a:xfrm>
            <a:off x="386469" y="4603487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7</a:t>
            </a:r>
          </a:p>
        </p:txBody>
      </p:sp>
      <p:sp>
        <p:nvSpPr>
          <p:cNvPr id="25" name="Oval 27"/>
          <p:cNvSpPr/>
          <p:nvPr/>
        </p:nvSpPr>
        <p:spPr bwMode="auto">
          <a:xfrm>
            <a:off x="389513" y="5156641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8</a:t>
            </a:r>
          </a:p>
        </p:txBody>
      </p:sp>
      <p:sp>
        <p:nvSpPr>
          <p:cNvPr id="26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20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Aredko1\Pictures\4\N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67" y="755555"/>
            <a:ext cx="3911997" cy="5534659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edko1\Pictures\4\N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5" y="726169"/>
            <a:ext cx="3925587" cy="5553886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4" y="976597"/>
            <a:ext cx="3431599" cy="51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13" y="1469496"/>
            <a:ext cx="3614447" cy="33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274" y="268118"/>
            <a:ext cx="5546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</a:pPr>
            <a:r>
              <a:rPr lang="uk-UA" sz="2400" b="0" cap="all" dirty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фінансова АГРАРНА Розписка </a:t>
            </a: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62034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0" dirty="0" smtClean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60" y="227370"/>
            <a:ext cx="83338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hangingPunct="0">
              <a:buFont typeface="Arial" pitchFamily="34" charset="0"/>
            </a:pPr>
            <a:r>
              <a:rPr lang="uk-UA" sz="2400" b="0" cap="all" dirty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Обов'язкові</a:t>
            </a:r>
            <a:r>
              <a:rPr lang="ru-RU" sz="2400" b="0" cap="all" dirty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 </a:t>
            </a:r>
            <a:r>
              <a:rPr lang="uk-UA" sz="2400" b="0" cap="all" dirty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реквізити </a:t>
            </a:r>
            <a:r>
              <a:rPr lang="uk-UA" sz="2400" b="0" cap="all" dirty="0" smtClean="0">
                <a:solidFill>
                  <a:srgbClr val="002345"/>
                </a:solidFill>
                <a:latin typeface="+mn-lt"/>
                <a:ea typeface="+mj-ea"/>
                <a:cs typeface="Andes ExtraLight"/>
              </a:rPr>
              <a:t>Фінансової аграрної розписки</a:t>
            </a:r>
            <a:endParaRPr lang="uk-UA" sz="2400" b="0" cap="all" dirty="0">
              <a:solidFill>
                <a:srgbClr val="002345"/>
              </a:solidFill>
              <a:latin typeface="+mn-lt"/>
              <a:ea typeface="+mj-ea"/>
              <a:cs typeface="Andes ExtraLight"/>
            </a:endParaRPr>
          </a:p>
        </p:txBody>
      </p:sp>
      <p:sp>
        <p:nvSpPr>
          <p:cNvPr id="11" name="Rounded Rectangle 13"/>
          <p:cNvSpPr/>
          <p:nvPr/>
        </p:nvSpPr>
        <p:spPr bwMode="auto">
          <a:xfrm>
            <a:off x="938153" y="1170046"/>
            <a:ext cx="7757818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Назва </a:t>
            </a:r>
            <a:r>
              <a:rPr lang="uk-UA" sz="1800" b="0" dirty="0" smtClean="0">
                <a:latin typeface="+mn-lt"/>
              </a:rPr>
              <a:t>«Фінансова </a:t>
            </a:r>
            <a:r>
              <a:rPr lang="uk-UA" sz="1800" b="0" dirty="0">
                <a:latin typeface="+mn-lt"/>
              </a:rPr>
              <a:t>аграрна </a:t>
            </a:r>
            <a:r>
              <a:rPr lang="uk-UA" sz="1800" b="0" dirty="0" smtClean="0">
                <a:latin typeface="+mn-lt"/>
              </a:rPr>
              <a:t>розписка»</a:t>
            </a:r>
            <a:endParaRPr lang="uk-UA" sz="1800" b="0" dirty="0">
              <a:latin typeface="+mn-lt"/>
            </a:endParaRPr>
          </a:p>
        </p:txBody>
      </p:sp>
      <p:sp>
        <p:nvSpPr>
          <p:cNvPr id="13" name="Rounded Rectangle 15"/>
          <p:cNvSpPr/>
          <p:nvPr/>
        </p:nvSpPr>
        <p:spPr bwMode="auto">
          <a:xfrm>
            <a:off x="938153" y="1724401"/>
            <a:ext cx="7744969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Строк виплати грошових коштів</a:t>
            </a:r>
          </a:p>
        </p:txBody>
      </p:sp>
      <p:sp>
        <p:nvSpPr>
          <p:cNvPr id="15" name="Rounded Rectangle 17"/>
          <p:cNvSpPr/>
          <p:nvPr/>
        </p:nvSpPr>
        <p:spPr bwMode="auto">
          <a:xfrm>
            <a:off x="938153" y="2302336"/>
            <a:ext cx="7744968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Реквізити кредитора та умови передачі прав по розписці </a:t>
            </a:r>
          </a:p>
        </p:txBody>
      </p:sp>
      <p:sp>
        <p:nvSpPr>
          <p:cNvPr id="17" name="Rounded Rectangle 19"/>
          <p:cNvSpPr/>
          <p:nvPr/>
        </p:nvSpPr>
        <p:spPr bwMode="auto">
          <a:xfrm>
            <a:off x="938153" y="2840421"/>
            <a:ext cx="7744967" cy="54864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Зобов'язання виплатити грошові кошти згідно формули, яка враховує кількість та родові ознаки </a:t>
            </a:r>
            <a:r>
              <a:rPr lang="uk-UA" sz="1800" b="0" dirty="0" err="1">
                <a:latin typeface="+mn-lt"/>
              </a:rPr>
              <a:t>с.г</a:t>
            </a:r>
            <a:r>
              <a:rPr lang="uk-UA" sz="1800" b="0" dirty="0">
                <a:latin typeface="+mn-lt"/>
              </a:rPr>
              <a:t>. продукції</a:t>
            </a:r>
          </a:p>
        </p:txBody>
      </p:sp>
      <p:sp>
        <p:nvSpPr>
          <p:cNvPr id="18" name="Rounded Rectangle 20"/>
          <p:cNvSpPr/>
          <p:nvPr/>
        </p:nvSpPr>
        <p:spPr bwMode="auto">
          <a:xfrm>
            <a:off x="938152" y="3453939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Умови та місце виплати</a:t>
            </a:r>
          </a:p>
        </p:txBody>
      </p:sp>
      <p:sp>
        <p:nvSpPr>
          <p:cNvPr id="19" name="Rounded Rectangle 21"/>
          <p:cNvSpPr/>
          <p:nvPr/>
        </p:nvSpPr>
        <p:spPr bwMode="auto">
          <a:xfrm>
            <a:off x="951004" y="4023915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Опис предмету застави</a:t>
            </a:r>
          </a:p>
        </p:txBody>
      </p:sp>
      <p:sp>
        <p:nvSpPr>
          <p:cNvPr id="20" name="Rounded Rectangle 22"/>
          <p:cNvSpPr/>
          <p:nvPr/>
        </p:nvSpPr>
        <p:spPr bwMode="auto">
          <a:xfrm>
            <a:off x="951004" y="5156641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Реквізити, підпис та печатка </a:t>
            </a:r>
            <a:r>
              <a:rPr lang="uk-UA" sz="1800" b="0" dirty="0" smtClean="0">
                <a:latin typeface="+mn-lt"/>
              </a:rPr>
              <a:t>боржника</a:t>
            </a:r>
            <a:endParaRPr lang="uk-UA" sz="1800" b="0" dirty="0">
              <a:latin typeface="+mn-lt"/>
            </a:endParaRPr>
          </a:p>
        </p:txBody>
      </p:sp>
      <p:sp>
        <p:nvSpPr>
          <p:cNvPr id="21" name="Rounded Rectangle 23"/>
          <p:cNvSpPr/>
          <p:nvPr/>
        </p:nvSpPr>
        <p:spPr bwMode="auto">
          <a:xfrm>
            <a:off x="944578" y="4596939"/>
            <a:ext cx="7744967" cy="457200"/>
          </a:xfrm>
          <a:prstGeom prst="roundRect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75000"/>
              </a:spcBef>
            </a:pPr>
            <a:r>
              <a:rPr lang="uk-UA" sz="1800" b="0" dirty="0">
                <a:latin typeface="+mn-lt"/>
              </a:rPr>
              <a:t>Дата та місце видачі</a:t>
            </a:r>
          </a:p>
        </p:txBody>
      </p:sp>
      <p:sp>
        <p:nvSpPr>
          <p:cNvPr id="26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0" dirty="0" smtClean="0">
                <a:solidFill>
                  <a:srgbClr val="7F7F7F"/>
                </a:solidFill>
                <a:latin typeface="Arial"/>
                <a:cs typeface="Arial"/>
              </a:rPr>
              <a:t>22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6357" y="5839272"/>
            <a:ext cx="834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i="1" dirty="0">
                <a:solidFill>
                  <a:srgbClr val="A90025"/>
                </a:solidFill>
                <a:latin typeface="+mn-lt"/>
              </a:rPr>
              <a:t>Документ, який не містить даних по обов'язковим реквізитам не є Аграрною розпискою</a:t>
            </a:r>
          </a:p>
        </p:txBody>
      </p:sp>
      <p:sp>
        <p:nvSpPr>
          <p:cNvPr id="28" name="Oval 12"/>
          <p:cNvSpPr/>
          <p:nvPr/>
        </p:nvSpPr>
        <p:spPr bwMode="auto">
          <a:xfrm>
            <a:off x="349401" y="1171077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1</a:t>
            </a:r>
          </a:p>
        </p:txBody>
      </p:sp>
      <p:sp>
        <p:nvSpPr>
          <p:cNvPr id="29" name="Oval 14"/>
          <p:cNvSpPr/>
          <p:nvPr/>
        </p:nvSpPr>
        <p:spPr bwMode="auto">
          <a:xfrm>
            <a:off x="349401" y="1732417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2</a:t>
            </a:r>
          </a:p>
        </p:txBody>
      </p:sp>
      <p:sp>
        <p:nvSpPr>
          <p:cNvPr id="30" name="Oval 16"/>
          <p:cNvSpPr/>
          <p:nvPr/>
        </p:nvSpPr>
        <p:spPr bwMode="auto">
          <a:xfrm>
            <a:off x="346357" y="2310352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3</a:t>
            </a:r>
          </a:p>
        </p:txBody>
      </p:sp>
      <p:sp>
        <p:nvSpPr>
          <p:cNvPr id="31" name="Oval 18"/>
          <p:cNvSpPr/>
          <p:nvPr/>
        </p:nvSpPr>
        <p:spPr bwMode="auto">
          <a:xfrm>
            <a:off x="349401" y="2848437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4</a:t>
            </a:r>
          </a:p>
        </p:txBody>
      </p:sp>
      <p:sp>
        <p:nvSpPr>
          <p:cNvPr id="32" name="Oval 24"/>
          <p:cNvSpPr/>
          <p:nvPr/>
        </p:nvSpPr>
        <p:spPr bwMode="auto">
          <a:xfrm>
            <a:off x="346357" y="3461955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5</a:t>
            </a:r>
          </a:p>
        </p:txBody>
      </p:sp>
      <p:sp>
        <p:nvSpPr>
          <p:cNvPr id="33" name="Oval 25"/>
          <p:cNvSpPr/>
          <p:nvPr/>
        </p:nvSpPr>
        <p:spPr bwMode="auto">
          <a:xfrm>
            <a:off x="349401" y="4031931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6</a:t>
            </a:r>
          </a:p>
        </p:txBody>
      </p:sp>
      <p:sp>
        <p:nvSpPr>
          <p:cNvPr id="34" name="Oval 26"/>
          <p:cNvSpPr/>
          <p:nvPr/>
        </p:nvSpPr>
        <p:spPr bwMode="auto">
          <a:xfrm>
            <a:off x="346357" y="4611503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7</a:t>
            </a:r>
          </a:p>
        </p:txBody>
      </p:sp>
      <p:sp>
        <p:nvSpPr>
          <p:cNvPr id="35" name="Oval 27"/>
          <p:cNvSpPr/>
          <p:nvPr/>
        </p:nvSpPr>
        <p:spPr bwMode="auto">
          <a:xfrm>
            <a:off x="349401" y="5164657"/>
            <a:ext cx="457200" cy="457200"/>
          </a:xfrm>
          <a:prstGeom prst="ellipse">
            <a:avLst/>
          </a:prstGeom>
          <a:solidFill>
            <a:srgbClr val="139A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="" xmlns:p14="http://schemas.microsoft.com/office/powerpoint/2010/main" val="29196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500" y="2781300"/>
            <a:ext cx="659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0" dirty="0" smtClean="0">
              <a:latin typeface="Arial Bold"/>
            </a:endParaRPr>
          </a:p>
          <a:p>
            <a:pPr algn="ctr"/>
            <a:endParaRPr lang="ru-RU" sz="2800" b="0" dirty="0">
              <a:latin typeface="Arial Bold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88" y="594091"/>
            <a:ext cx="8685189" cy="551030"/>
          </a:xfrm>
        </p:spPr>
        <p:txBody>
          <a:bodyPr anchor="ctr">
            <a:noAutofit/>
          </a:bodyPr>
          <a:lstStyle/>
          <a:p>
            <a:r>
              <a:rPr lang="ru-RU" sz="2400" dirty="0"/>
              <a:t>ПІДГОТОВКА АГРАРНОЇ РОЗПИСКИ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300" kern="1200" cap="all" dirty="0">
              <a:solidFill>
                <a:srgbClr val="002345"/>
              </a:solidFill>
              <a:ea typeface="+mj-e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0"/>
          </p:nvPr>
        </p:nvSpPr>
        <p:spPr>
          <a:xfrm>
            <a:off x="360280" y="1296537"/>
            <a:ext cx="8440305" cy="5016340"/>
          </a:xfrm>
        </p:spPr>
        <p:txBody>
          <a:bodyPr>
            <a:normAutofit/>
          </a:bodyPr>
          <a:lstStyle/>
          <a:p>
            <a:pPr lvl="1" algn="just">
              <a:buClr>
                <a:srgbClr val="575757"/>
              </a:buClr>
            </a:pPr>
            <a:r>
              <a:rPr lang="uk-UA" sz="2000" b="1" dirty="0" smtClean="0">
                <a:solidFill>
                  <a:srgbClr val="575757"/>
                </a:solidFill>
              </a:rPr>
              <a:t>Кредитор та боржник можуть </a:t>
            </a:r>
            <a:r>
              <a:rPr lang="uk-UA" sz="2000" b="1" dirty="0">
                <a:solidFill>
                  <a:srgbClr val="575757"/>
                </a:solidFill>
              </a:rPr>
              <a:t>домовитися про включення до тексту аграрної розписки додаткових умов, що не суперечать положенням Закону</a:t>
            </a:r>
            <a:r>
              <a:rPr lang="uk-UA" sz="2000" b="1" dirty="0" smtClean="0">
                <a:solidFill>
                  <a:srgbClr val="575757"/>
                </a:solidFill>
              </a:rPr>
              <a:t>.</a:t>
            </a:r>
          </a:p>
          <a:p>
            <a:pPr lvl="1" algn="just">
              <a:buClr>
                <a:srgbClr val="575757"/>
              </a:buClr>
            </a:pPr>
            <a:endParaRPr lang="uk-UA" sz="2000" b="1" dirty="0">
              <a:solidFill>
                <a:srgbClr val="575757"/>
              </a:solidFill>
            </a:endParaRPr>
          </a:p>
          <a:p>
            <a:pPr lvl="1" algn="just">
              <a:buClr>
                <a:srgbClr val="575757"/>
              </a:buClr>
            </a:pPr>
            <a:endParaRPr lang="ru-RU" sz="2000" b="1" dirty="0">
              <a:solidFill>
                <a:srgbClr val="575757"/>
              </a:solidFill>
            </a:endParaRPr>
          </a:p>
          <a:p>
            <a:pPr lvl="1" algn="just">
              <a:buClr>
                <a:srgbClr val="575757"/>
              </a:buClr>
            </a:pPr>
            <a:r>
              <a:rPr lang="uk-UA" sz="2000" dirty="0" smtClean="0">
                <a:solidFill>
                  <a:srgbClr val="575757"/>
                </a:solidFill>
              </a:rPr>
              <a:t>Аграрні </a:t>
            </a:r>
            <a:r>
              <a:rPr lang="uk-UA" sz="2000" dirty="0">
                <a:solidFill>
                  <a:srgbClr val="575757"/>
                </a:solidFill>
              </a:rPr>
              <a:t>розписки складаються лише у </a:t>
            </a:r>
            <a:r>
              <a:rPr lang="uk-UA" sz="2000" b="1" dirty="0">
                <a:solidFill>
                  <a:srgbClr val="575757"/>
                </a:solidFill>
              </a:rPr>
              <a:t>двох примірниках</a:t>
            </a:r>
            <a:r>
              <a:rPr lang="uk-UA" sz="2000" dirty="0">
                <a:solidFill>
                  <a:srgbClr val="575757"/>
                </a:solidFill>
              </a:rPr>
              <a:t>, один з яких зберігається у нотаріуса, що здійснює її посвідчення та реєстрацію, а другий примірник передається кредитору за аграрною розпискою. </a:t>
            </a:r>
            <a:endParaRPr lang="ru-RU" sz="2000" dirty="0">
              <a:solidFill>
                <a:srgbClr val="575757"/>
              </a:solidFill>
            </a:endParaRPr>
          </a:p>
          <a:p>
            <a:pPr lvl="1" algn="just">
              <a:buClr>
                <a:srgbClr val="575757"/>
              </a:buClr>
            </a:pPr>
            <a:r>
              <a:rPr lang="uk-UA" sz="2000" dirty="0">
                <a:solidFill>
                  <a:srgbClr val="575757"/>
                </a:solidFill>
              </a:rPr>
              <a:t>За </a:t>
            </a:r>
            <a:r>
              <a:rPr lang="uk-UA" sz="2000" dirty="0" smtClean="0">
                <a:solidFill>
                  <a:srgbClr val="575757"/>
                </a:solidFill>
              </a:rPr>
              <a:t>бажанням боржника за </a:t>
            </a:r>
            <a:r>
              <a:rPr lang="uk-UA" sz="2000" dirty="0">
                <a:solidFill>
                  <a:srgbClr val="575757"/>
                </a:solidFill>
              </a:rPr>
              <a:t>аграрною розпискою йому може бути надана </a:t>
            </a:r>
            <a:r>
              <a:rPr lang="uk-UA" sz="2000" b="1" dirty="0">
                <a:solidFill>
                  <a:srgbClr val="575757"/>
                </a:solidFill>
              </a:rPr>
              <a:t>засвідчена копія </a:t>
            </a:r>
            <a:r>
              <a:rPr lang="uk-UA" sz="2000" dirty="0">
                <a:solidFill>
                  <a:srgbClr val="575757"/>
                </a:solidFill>
              </a:rPr>
              <a:t>виданої ним аграрної розписки</a:t>
            </a:r>
            <a:r>
              <a:rPr lang="uk-UA" sz="2000" dirty="0" smtClean="0">
                <a:solidFill>
                  <a:srgbClr val="575757"/>
                </a:solidFill>
              </a:rPr>
              <a:t>.</a:t>
            </a:r>
            <a:endParaRPr lang="ru-RU" sz="2000" dirty="0" smtClean="0">
              <a:solidFill>
                <a:srgbClr val="575757"/>
              </a:solidFill>
            </a:endParaRPr>
          </a:p>
          <a:p>
            <a:endParaRPr lang="ru-RU" sz="2000" dirty="0">
              <a:solidFill>
                <a:srgbClr val="575757"/>
              </a:solidFill>
            </a:endParaRPr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30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050" name="Picture 2" descr="https://encrypted-tbn0.gstatic.com/images?q=tbn:ANd9GcSHQb1fZpxpLzUJVEI4_3EvX7EcfpA3Hxffot49VRiDJPVv9xgI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13" y="2163017"/>
            <a:ext cx="1599833" cy="1412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ШЛЯХИ ВИКОРИСТАННЯ </a:t>
            </a:r>
            <a:r>
              <a:rPr lang="uk-UA" dirty="0" smtClean="0"/>
              <a:t>АГРАРНИХ </a:t>
            </a:r>
            <a:r>
              <a:rPr lang="uk-UA" dirty="0" smtClean="0"/>
              <a:t>РОЗПИСОК ДЛЯ ЗМЕНШЕННЯ РИЗИКІВ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370042" y="1294055"/>
            <a:ext cx="6663621" cy="51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charset="0"/>
              <a:buChar char="•"/>
              <a:defRPr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557784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charset="0"/>
              <a:buChar char="•"/>
              <a:defRPr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charset="0"/>
              <a:buChar char="•"/>
              <a:defRPr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charset="0"/>
              <a:buChar char="•"/>
              <a:defRPr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575757"/>
              </a:buClr>
            </a:pPr>
            <a:r>
              <a:rPr lang="uk-UA" sz="1800" b="0" kern="0" dirty="0" smtClean="0">
                <a:solidFill>
                  <a:srgbClr val="595959"/>
                </a:solidFill>
              </a:rPr>
              <a:t>Можливості зменшення валютних ризиків:</a:t>
            </a:r>
          </a:p>
          <a:p>
            <a:pPr marL="800100" lvl="1" indent="-514350">
              <a:spcBef>
                <a:spcPts val="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uk-UA" sz="1800" b="0" kern="0" dirty="0" smtClean="0">
                <a:solidFill>
                  <a:srgbClr val="595959"/>
                </a:solidFill>
              </a:rPr>
              <a:t>Прив</a:t>
            </a:r>
            <a:r>
              <a:rPr lang="en-US" sz="1800" b="0" kern="0" dirty="0" smtClean="0">
                <a:solidFill>
                  <a:srgbClr val="595959"/>
                </a:solidFill>
              </a:rPr>
              <a:t>’</a:t>
            </a:r>
            <a:r>
              <a:rPr lang="uk-UA" sz="1800" b="0" kern="0" dirty="0" smtClean="0">
                <a:solidFill>
                  <a:srgbClr val="595959"/>
                </a:solidFill>
              </a:rPr>
              <a:t>язка формули </a:t>
            </a:r>
            <a:r>
              <a:rPr lang="uk-UA" sz="1800" b="0" kern="0" dirty="0">
                <a:solidFill>
                  <a:srgbClr val="595959"/>
                </a:solidFill>
              </a:rPr>
              <a:t>визначення зобов'язання до </a:t>
            </a:r>
            <a:r>
              <a:rPr lang="uk-UA" sz="1800" b="0" kern="0" dirty="0" smtClean="0">
                <a:solidFill>
                  <a:srgbClr val="595959"/>
                </a:solidFill>
              </a:rPr>
              <a:t>валюти; або</a:t>
            </a:r>
          </a:p>
          <a:p>
            <a:pPr marL="800100" lvl="1" indent="-514350">
              <a:spcBef>
                <a:spcPts val="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uk-UA" sz="1800" b="0" kern="0" dirty="0">
                <a:solidFill>
                  <a:srgbClr val="595959"/>
                </a:solidFill>
              </a:rPr>
              <a:t>З</a:t>
            </a:r>
            <a:r>
              <a:rPr lang="uk-UA" sz="1800" b="0" kern="0" dirty="0" smtClean="0">
                <a:solidFill>
                  <a:srgbClr val="595959"/>
                </a:solidFill>
              </a:rPr>
              <a:t>азначення </a:t>
            </a:r>
            <a:r>
              <a:rPr lang="uk-UA" sz="1800" b="0" kern="0" dirty="0">
                <a:solidFill>
                  <a:srgbClr val="595959"/>
                </a:solidFill>
              </a:rPr>
              <a:t>коефіцієнту розподілу валютного </a:t>
            </a:r>
            <a:r>
              <a:rPr lang="uk-UA" sz="1800" b="0" kern="0" dirty="0" smtClean="0">
                <a:solidFill>
                  <a:srgbClr val="595959"/>
                </a:solidFill>
              </a:rPr>
              <a:t/>
            </a:r>
            <a:br>
              <a:rPr lang="uk-UA" sz="1800" b="0" kern="0" dirty="0" smtClean="0">
                <a:solidFill>
                  <a:srgbClr val="595959"/>
                </a:solidFill>
              </a:rPr>
            </a:br>
            <a:r>
              <a:rPr lang="uk-UA" sz="1800" b="0" kern="0" dirty="0" smtClean="0">
                <a:solidFill>
                  <a:srgbClr val="595959"/>
                </a:solidFill>
              </a:rPr>
              <a:t>ризику </a:t>
            </a:r>
            <a:r>
              <a:rPr lang="uk-UA" sz="1800" b="0" kern="0" dirty="0">
                <a:solidFill>
                  <a:srgbClr val="595959"/>
                </a:solidFill>
              </a:rPr>
              <a:t>між кредитором і </a:t>
            </a:r>
            <a:r>
              <a:rPr lang="uk-UA" sz="1800" b="0" kern="0" dirty="0" smtClean="0">
                <a:solidFill>
                  <a:srgbClr val="595959"/>
                </a:solidFill>
              </a:rPr>
              <a:t>боржником.</a:t>
            </a:r>
            <a:endParaRPr lang="uk-UA" sz="1800" b="0" kern="0" dirty="0">
              <a:solidFill>
                <a:srgbClr val="595959"/>
              </a:solidFill>
            </a:endParaRPr>
          </a:p>
          <a:p>
            <a:pPr lvl="0">
              <a:buClr>
                <a:srgbClr val="575757"/>
              </a:buClr>
            </a:pPr>
            <a:r>
              <a:rPr lang="uk-UA" sz="1800" b="0" kern="0" dirty="0" smtClean="0">
                <a:solidFill>
                  <a:srgbClr val="595959"/>
                </a:solidFill>
              </a:rPr>
              <a:t>Можливості зменшення цінових ризиків:</a:t>
            </a:r>
            <a:endParaRPr lang="en-US" sz="1800" b="0" kern="0" dirty="0">
              <a:solidFill>
                <a:srgbClr val="595959"/>
              </a:solidFill>
            </a:endParaRPr>
          </a:p>
          <a:p>
            <a:pPr marL="800100" lvl="1" indent="-514350">
              <a:spcBef>
                <a:spcPts val="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ru-RU" sz="1800" b="0" kern="0" dirty="0" smtClean="0">
                <a:solidFill>
                  <a:srgbClr val="595959"/>
                </a:solidFill>
              </a:rPr>
              <a:t>Фіксація </a:t>
            </a:r>
            <a:r>
              <a:rPr lang="ru-RU" sz="1800" b="0" kern="0" dirty="0">
                <a:solidFill>
                  <a:srgbClr val="595959"/>
                </a:solidFill>
              </a:rPr>
              <a:t>ціни продукції на момент </a:t>
            </a:r>
            <a:r>
              <a:rPr lang="ru-RU" sz="1800" b="0" kern="0" dirty="0" smtClean="0">
                <a:solidFill>
                  <a:srgbClr val="595959"/>
                </a:solidFill>
              </a:rPr>
              <a:t>видачі </a:t>
            </a:r>
            <a:br>
              <a:rPr lang="ru-RU" sz="1800" b="0" kern="0" dirty="0" smtClean="0">
                <a:solidFill>
                  <a:srgbClr val="595959"/>
                </a:solidFill>
              </a:rPr>
            </a:br>
            <a:r>
              <a:rPr lang="ru-RU" sz="1800" b="0" kern="0" dirty="0" smtClean="0">
                <a:solidFill>
                  <a:srgbClr val="595959"/>
                </a:solidFill>
              </a:rPr>
              <a:t>аграрної </a:t>
            </a:r>
            <a:r>
              <a:rPr lang="ru-RU" sz="1800" b="0" kern="0" dirty="0">
                <a:solidFill>
                  <a:srgbClr val="595959"/>
                </a:solidFill>
              </a:rPr>
              <a:t>розписки; </a:t>
            </a:r>
            <a:endParaRPr lang="ru-RU" sz="1800" b="0" kern="0" dirty="0" smtClean="0">
              <a:solidFill>
                <a:srgbClr val="595959"/>
              </a:solidFill>
            </a:endParaRPr>
          </a:p>
          <a:p>
            <a:pPr marL="800100" lvl="1" indent="-514350">
              <a:spcBef>
                <a:spcPts val="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ru-RU" sz="1800" b="0" kern="0" dirty="0" smtClean="0">
                <a:solidFill>
                  <a:srgbClr val="595959"/>
                </a:solidFill>
              </a:rPr>
              <a:t>Прив</a:t>
            </a:r>
            <a:r>
              <a:rPr lang="en-US" sz="1800" b="0" kern="0" dirty="0" smtClean="0">
                <a:solidFill>
                  <a:srgbClr val="595959"/>
                </a:solidFill>
              </a:rPr>
              <a:t>’</a:t>
            </a:r>
            <a:r>
              <a:rPr lang="ru-RU" sz="1800" b="0" kern="0" dirty="0" smtClean="0">
                <a:solidFill>
                  <a:srgbClr val="595959"/>
                </a:solidFill>
              </a:rPr>
              <a:t>язка </a:t>
            </a:r>
            <a:r>
              <a:rPr lang="ru-RU" sz="1800" b="0" kern="0" dirty="0">
                <a:solidFill>
                  <a:srgbClr val="595959"/>
                </a:solidFill>
              </a:rPr>
              <a:t>до біржового </a:t>
            </a:r>
            <a:r>
              <a:rPr lang="ru-RU" sz="1800" b="0" kern="0" dirty="0" smtClean="0">
                <a:solidFill>
                  <a:srgbClr val="595959"/>
                </a:solidFill>
              </a:rPr>
              <a:t>котирування або </a:t>
            </a:r>
            <a:br>
              <a:rPr lang="ru-RU" sz="1800" b="0" kern="0" dirty="0" smtClean="0">
                <a:solidFill>
                  <a:srgbClr val="595959"/>
                </a:solidFill>
              </a:rPr>
            </a:br>
            <a:r>
              <a:rPr lang="ru-RU" sz="1800" b="0" kern="0" dirty="0" smtClean="0">
                <a:solidFill>
                  <a:srgbClr val="595959"/>
                </a:solidFill>
              </a:rPr>
              <a:t>закупівельної ціни певної компанії;</a:t>
            </a:r>
          </a:p>
          <a:p>
            <a:pPr marL="800100" lvl="1" indent="-514350">
              <a:spcBef>
                <a:spcPts val="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ru-RU" sz="1800" b="0" kern="0" dirty="0" smtClean="0">
                <a:solidFill>
                  <a:srgbClr val="595959"/>
                </a:solidFill>
              </a:rPr>
              <a:t>Для фінансової АР: встановлення більш </a:t>
            </a:r>
            <a:r>
              <a:rPr lang="ru-RU" sz="1800" b="0" kern="0" dirty="0">
                <a:solidFill>
                  <a:srgbClr val="595959"/>
                </a:solidFill>
              </a:rPr>
              <a:t>пізнього строку розрахунку </a:t>
            </a:r>
            <a:r>
              <a:rPr lang="ru-RU" sz="1800" b="0" kern="0" dirty="0" smtClean="0">
                <a:solidFill>
                  <a:srgbClr val="595959"/>
                </a:solidFill>
              </a:rPr>
              <a:t>(</a:t>
            </a:r>
            <a:r>
              <a:rPr lang="ru-RU" sz="1800" b="0" kern="0" dirty="0">
                <a:solidFill>
                  <a:srgbClr val="595959"/>
                </a:solidFill>
              </a:rPr>
              <a:t>щоб дати можливість продати врожай по </a:t>
            </a:r>
            <a:r>
              <a:rPr lang="ru-RU" sz="1800" b="0" kern="0" dirty="0" err="1" smtClean="0">
                <a:solidFill>
                  <a:srgbClr val="595959"/>
                </a:solidFill>
              </a:rPr>
              <a:t>вищій</a:t>
            </a:r>
            <a:r>
              <a:rPr lang="ru-RU" sz="1800" b="0" kern="0" dirty="0" smtClean="0">
                <a:solidFill>
                  <a:srgbClr val="595959"/>
                </a:solidFill>
              </a:rPr>
              <a:t> ціні).</a:t>
            </a:r>
            <a:endParaRPr lang="ru-RU" sz="1800" b="0" kern="0" dirty="0">
              <a:solidFill>
                <a:srgbClr val="595959"/>
              </a:solidFill>
            </a:endParaRPr>
          </a:p>
        </p:txBody>
      </p:sp>
      <p:pic>
        <p:nvPicPr>
          <p:cNvPr id="6" name="Picture 5" descr="H:\Pictures\risk-ce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74" t="343" r="48022" b="-14979"/>
          <a:stretch/>
        </p:blipFill>
        <p:spPr bwMode="auto">
          <a:xfrm>
            <a:off x="7038973" y="1465827"/>
            <a:ext cx="1853818" cy="48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Same Side Corner Rectangle 6"/>
          <p:cNvSpPr/>
          <p:nvPr/>
        </p:nvSpPr>
        <p:spPr bwMode="auto">
          <a:xfrm>
            <a:off x="7038973" y="1115635"/>
            <a:ext cx="1859127" cy="359856"/>
          </a:xfrm>
          <a:prstGeom prst="round2SameRect">
            <a:avLst/>
          </a:prstGeom>
          <a:solidFill>
            <a:srgbClr val="BFC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ound Same Side Corner Rectangle 7"/>
          <p:cNvSpPr/>
          <p:nvPr/>
        </p:nvSpPr>
        <p:spPr bwMode="auto">
          <a:xfrm rot="10800000">
            <a:off x="7038973" y="5671938"/>
            <a:ext cx="1859127" cy="359856"/>
          </a:xfrm>
          <a:prstGeom prst="round2Same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31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РЕЄСТР АГРАРНИХ </a:t>
            </a:r>
            <a:r>
              <a:rPr lang="ru-RU" dirty="0" smtClean="0"/>
              <a:t>РОЗПИСОК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3402" y="1460500"/>
            <a:ext cx="6129728" cy="46008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95959"/>
                </a:solidFill>
              </a:rPr>
              <a:t>Аграрна розписка вважається виданою </a:t>
            </a:r>
            <a:r>
              <a:rPr lang="ru-RU" b="1" dirty="0" smtClean="0">
                <a:solidFill>
                  <a:srgbClr val="595959"/>
                </a:solidFill>
              </a:rPr>
              <a:t>з дня </a:t>
            </a:r>
            <a:r>
              <a:rPr lang="ru-RU" b="1" dirty="0">
                <a:solidFill>
                  <a:srgbClr val="595959"/>
                </a:solidFill>
              </a:rPr>
              <a:t>її </a:t>
            </a:r>
            <a:r>
              <a:rPr lang="ru-RU" b="1" dirty="0" smtClean="0">
                <a:solidFill>
                  <a:srgbClr val="595959"/>
                </a:solidFill>
              </a:rPr>
              <a:t/>
            </a:r>
            <a:br>
              <a:rPr lang="ru-RU" b="1" dirty="0" smtClean="0">
                <a:solidFill>
                  <a:srgbClr val="595959"/>
                </a:solidFill>
              </a:rPr>
            </a:br>
            <a:r>
              <a:rPr lang="uk-UA" b="1" dirty="0" smtClean="0">
                <a:solidFill>
                  <a:srgbClr val="595959"/>
                </a:solidFill>
              </a:rPr>
              <a:t>реєстрації</a:t>
            </a:r>
            <a:r>
              <a:rPr lang="ru-RU" b="1" dirty="0" smtClean="0">
                <a:solidFill>
                  <a:srgbClr val="595959"/>
                </a:solidFill>
              </a:rPr>
              <a:t> </a:t>
            </a:r>
            <a:r>
              <a:rPr lang="ru-RU" b="1" dirty="0">
                <a:solidFill>
                  <a:srgbClr val="595959"/>
                </a:solidFill>
              </a:rPr>
              <a:t>у</a:t>
            </a:r>
            <a:r>
              <a:rPr lang="ru-RU" b="1" dirty="0" smtClean="0">
                <a:solidFill>
                  <a:srgbClr val="595959"/>
                </a:solidFill>
              </a:rPr>
              <a:t> </a:t>
            </a:r>
            <a:r>
              <a:rPr lang="ru-RU" b="1" dirty="0">
                <a:solidFill>
                  <a:srgbClr val="595959"/>
                </a:solidFill>
              </a:rPr>
              <a:t>Реєстрі </a:t>
            </a:r>
            <a:r>
              <a:rPr lang="ru-RU" b="1" dirty="0" err="1">
                <a:solidFill>
                  <a:srgbClr val="595959"/>
                </a:solidFill>
              </a:rPr>
              <a:t>аграрних</a:t>
            </a:r>
            <a:r>
              <a:rPr lang="ru-RU" b="1" dirty="0">
                <a:solidFill>
                  <a:srgbClr val="595959"/>
                </a:solidFill>
              </a:rPr>
              <a:t> </a:t>
            </a:r>
            <a:r>
              <a:rPr lang="ru-RU" b="1" dirty="0" err="1" smtClean="0">
                <a:solidFill>
                  <a:srgbClr val="595959"/>
                </a:solidFill>
              </a:rPr>
              <a:t>розписок</a:t>
            </a:r>
            <a:r>
              <a:rPr lang="ru-RU" b="1" dirty="0" smtClean="0">
                <a:solidFill>
                  <a:srgbClr val="595959"/>
                </a:solidFill>
              </a:rPr>
              <a:t>.</a:t>
            </a:r>
            <a:endParaRPr lang="ru-RU" b="1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</a:rPr>
              <a:t>Адміністратором Реєстру є </a:t>
            </a:r>
            <a:r>
              <a:rPr lang="ru-RU" dirty="0" smtClean="0">
                <a:solidFill>
                  <a:srgbClr val="595959"/>
                </a:solidFill>
              </a:rPr>
              <a:t>державне підприємство </a:t>
            </a:r>
            <a:br>
              <a:rPr lang="ru-RU" dirty="0" smtClean="0">
                <a:solidFill>
                  <a:srgbClr val="595959"/>
                </a:solidFill>
              </a:rPr>
            </a:br>
            <a:r>
              <a:rPr lang="ru-RU" dirty="0" smtClean="0">
                <a:solidFill>
                  <a:srgbClr val="595959"/>
                </a:solidFill>
              </a:rPr>
              <a:t>«Аграрні </a:t>
            </a:r>
            <a:r>
              <a:rPr lang="ru-RU" dirty="0">
                <a:solidFill>
                  <a:srgbClr val="595959"/>
                </a:solidFill>
              </a:rPr>
              <a:t>реєстри» </a:t>
            </a:r>
            <a:r>
              <a:rPr lang="ru-RU" dirty="0" smtClean="0">
                <a:solidFill>
                  <a:srgbClr val="595959"/>
                </a:solidFill>
              </a:rPr>
              <a:t>(</a:t>
            </a:r>
            <a:r>
              <a:rPr lang="en-US" dirty="0">
                <a:hlinkClick r:id="rId2"/>
              </a:rPr>
              <a:t>http://agroregisters.com.ua</a:t>
            </a:r>
            <a:r>
              <a:rPr lang="en-US" dirty="0" smtClean="0">
                <a:solidFill>
                  <a:srgbClr val="595959"/>
                </a:solidFill>
                <a:hlinkClick r:id="rId2"/>
              </a:rPr>
              <a:t>/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r>
              <a:rPr lang="uk-UA" dirty="0" smtClean="0">
                <a:solidFill>
                  <a:srgbClr val="595959"/>
                </a:solidFill>
              </a:rPr>
              <a:t>.</a:t>
            </a: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</a:rPr>
              <a:t>Адміністратор гарантує доступ до інформації про видані аграрні розписки, які на момент звернення </a:t>
            </a:r>
            <a:r>
              <a:rPr lang="ru-RU" dirty="0" err="1">
                <a:solidFill>
                  <a:srgbClr val="595959"/>
                </a:solidFill>
              </a:rPr>
              <a:t>залишаються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 smtClean="0">
                <a:solidFill>
                  <a:srgbClr val="595959"/>
                </a:solidFill>
              </a:rPr>
              <a:t>невиконаними</a:t>
            </a:r>
            <a:r>
              <a:rPr lang="ru-RU" dirty="0" smtClean="0">
                <a:solidFill>
                  <a:srgbClr val="595959"/>
                </a:solidFill>
              </a:rPr>
              <a:t>.</a:t>
            </a:r>
            <a:endParaRPr lang="ru-RU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</a:rPr>
              <a:t>Реєстратор має право надавати інформацію про видані аграрні розписки та історію їх обігу лише за згодою </a:t>
            </a:r>
            <a:r>
              <a:rPr lang="ru-RU" dirty="0" smtClean="0">
                <a:solidFill>
                  <a:srgbClr val="595959"/>
                </a:solidFill>
              </a:rPr>
              <a:t>боржника </a:t>
            </a:r>
            <a:r>
              <a:rPr lang="ru-RU" dirty="0" err="1" smtClean="0">
                <a:solidFill>
                  <a:srgbClr val="595959"/>
                </a:solidFill>
              </a:rPr>
              <a:t>або</a:t>
            </a:r>
            <a:r>
              <a:rPr lang="ru-RU" dirty="0" smtClean="0">
                <a:solidFill>
                  <a:srgbClr val="595959"/>
                </a:solidFill>
              </a:rPr>
              <a:t> кредитора.</a:t>
            </a:r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 bwMode="auto">
          <a:xfrm>
            <a:off x="7038973" y="1115635"/>
            <a:ext cx="1859127" cy="359856"/>
          </a:xfrm>
          <a:prstGeom prst="round2SameRect">
            <a:avLst/>
          </a:prstGeom>
          <a:solidFill>
            <a:srgbClr val="BFC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Round Same Side Corner Rectangle 13"/>
          <p:cNvSpPr/>
          <p:nvPr/>
        </p:nvSpPr>
        <p:spPr bwMode="auto">
          <a:xfrm rot="10800000">
            <a:off x="7038973" y="5671938"/>
            <a:ext cx="1859127" cy="359856"/>
          </a:xfrm>
          <a:prstGeom prst="round2Same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29" r="27505"/>
          <a:stretch/>
        </p:blipFill>
        <p:spPr>
          <a:xfrm>
            <a:off x="7039778" y="1460500"/>
            <a:ext cx="1861851" cy="4289870"/>
          </a:xfrm>
          <a:prstGeom prst="rect">
            <a:avLst/>
          </a:prstGeom>
        </p:spPr>
      </p:pic>
      <p:sp>
        <p:nvSpPr>
          <p:cNvPr id="7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35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:\Pictures\Pictures\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00" t="-274" r="19970" b="274"/>
          <a:stretch/>
        </p:blipFill>
        <p:spPr bwMode="auto">
          <a:xfrm>
            <a:off x="7038973" y="1141341"/>
            <a:ext cx="1859127" cy="4551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ВИКОНАННЯ ТОВАРНОЇ АГРАРНОЇ </a:t>
            </a:r>
            <a:r>
              <a:rPr lang="ru-RU" dirty="0" smtClean="0"/>
              <a:t>РОЗПИСКИ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6222652" cy="46008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95959"/>
                </a:solidFill>
              </a:rPr>
              <a:t>Товарні аграрні </a:t>
            </a:r>
            <a:r>
              <a:rPr lang="ru-RU" sz="2000" b="1" dirty="0" err="1">
                <a:solidFill>
                  <a:srgbClr val="595959"/>
                </a:solidFill>
              </a:rPr>
              <a:t>розписки</a:t>
            </a:r>
            <a:r>
              <a:rPr lang="ru-RU" sz="2000" b="1" dirty="0">
                <a:solidFill>
                  <a:srgbClr val="595959"/>
                </a:solidFill>
              </a:rPr>
              <a:t> </a:t>
            </a:r>
            <a:r>
              <a:rPr lang="ru-RU" sz="2000" b="1" dirty="0" smtClean="0">
                <a:solidFill>
                  <a:srgbClr val="595959"/>
                </a:solidFill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</a:rPr>
              <a:t>виконуються</a:t>
            </a:r>
            <a:r>
              <a:rPr lang="ru-RU" sz="2000" dirty="0" smtClean="0">
                <a:solidFill>
                  <a:srgbClr val="595959"/>
                </a:solidFill>
              </a:rPr>
              <a:t> </a:t>
            </a:r>
            <a:r>
              <a:rPr lang="ru-RU" sz="2000" dirty="0">
                <a:solidFill>
                  <a:srgbClr val="595959"/>
                </a:solidFill>
              </a:rPr>
              <a:t>поставкою вказаної в аграрній розписці сільськогосподарської продукції від </a:t>
            </a:r>
            <a:r>
              <a:rPr lang="ru-RU" sz="2000" dirty="0" smtClean="0">
                <a:solidFill>
                  <a:srgbClr val="595959"/>
                </a:solidFill>
              </a:rPr>
              <a:t>боржника до кредитора</a:t>
            </a:r>
            <a:endParaRPr lang="ru-RU" sz="2000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95959"/>
                </a:solidFill>
              </a:rPr>
              <a:t>За згодою сторін </a:t>
            </a:r>
            <a:r>
              <a:rPr lang="ru-RU" sz="2000" dirty="0">
                <a:solidFill>
                  <a:srgbClr val="595959"/>
                </a:solidFill>
              </a:rPr>
              <a:t>виконання зобов'язань за товарною аграрною розпискою можна </a:t>
            </a:r>
            <a:r>
              <a:rPr lang="ru-RU" sz="2000" dirty="0" err="1">
                <a:solidFill>
                  <a:srgbClr val="595959"/>
                </a:solidFill>
              </a:rPr>
              <a:t>здійснити</a:t>
            </a:r>
            <a:r>
              <a:rPr lang="ru-RU" sz="2000" dirty="0">
                <a:solidFill>
                  <a:srgbClr val="595959"/>
                </a:solidFill>
              </a:rPr>
              <a:t> </a:t>
            </a:r>
            <a:r>
              <a:rPr lang="ru-RU" sz="2000" dirty="0" smtClean="0">
                <a:solidFill>
                  <a:srgbClr val="595959"/>
                </a:solidFill>
              </a:rPr>
              <a:t>шляхом </a:t>
            </a:r>
            <a:r>
              <a:rPr lang="ru-RU" sz="2000" b="1" dirty="0" err="1" smtClean="0">
                <a:solidFill>
                  <a:srgbClr val="595959"/>
                </a:solidFill>
              </a:rPr>
              <a:t>передачі</a:t>
            </a:r>
            <a:r>
              <a:rPr lang="ru-RU" sz="2000" b="1" dirty="0" smtClean="0">
                <a:solidFill>
                  <a:srgbClr val="595959"/>
                </a:solidFill>
              </a:rPr>
              <a:t> </a:t>
            </a:r>
            <a:r>
              <a:rPr lang="ru-RU" sz="2000" b="1" dirty="0">
                <a:solidFill>
                  <a:srgbClr val="595959"/>
                </a:solidFill>
              </a:rPr>
              <a:t>складських документів на сільськогосподарську продукцію</a:t>
            </a:r>
            <a:r>
              <a:rPr lang="ru-RU" sz="2000" dirty="0">
                <a:solidFill>
                  <a:srgbClr val="595959"/>
                </a:solidFill>
              </a:rPr>
              <a:t>, що зберігається на товарному </a:t>
            </a:r>
            <a:r>
              <a:rPr lang="ru-RU" sz="2000" dirty="0" smtClean="0">
                <a:solidFill>
                  <a:srgbClr val="595959"/>
                </a:solidFill>
              </a:rPr>
              <a:t>складі</a:t>
            </a:r>
            <a:endParaRPr lang="ru-RU" sz="2000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7038973" y="1115635"/>
            <a:ext cx="1859127" cy="359856"/>
          </a:xfrm>
          <a:prstGeom prst="round2SameRect">
            <a:avLst/>
          </a:prstGeom>
          <a:solidFill>
            <a:srgbClr val="BFC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 rot="10800000">
            <a:off x="7038973" y="5671938"/>
            <a:ext cx="1859127" cy="359856"/>
          </a:xfrm>
          <a:prstGeom prst="round2Same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37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0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ВИКОНАННЯ ФІНАНСОВОЇ АГРАРНОЇ </a:t>
            </a:r>
            <a:r>
              <a:rPr lang="ru-RU" dirty="0" smtClean="0"/>
              <a:t>РОЗПИСКИ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6134517" cy="46008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95959"/>
                </a:solidFill>
              </a:rPr>
              <a:t>Фінансові аграрні </a:t>
            </a:r>
            <a:r>
              <a:rPr lang="ru-RU" sz="2000" b="1" dirty="0" err="1">
                <a:solidFill>
                  <a:srgbClr val="595959"/>
                </a:solidFill>
              </a:rPr>
              <a:t>розписки</a:t>
            </a:r>
            <a:r>
              <a:rPr lang="ru-RU" sz="2000" b="1" dirty="0">
                <a:solidFill>
                  <a:srgbClr val="595959"/>
                </a:solidFill>
              </a:rPr>
              <a:t> </a:t>
            </a:r>
            <a:r>
              <a:rPr lang="ru-RU" sz="2000" b="1" dirty="0" smtClean="0">
                <a:solidFill>
                  <a:srgbClr val="595959"/>
                </a:solidFill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</a:rPr>
              <a:t>виконуються</a:t>
            </a:r>
            <a:r>
              <a:rPr lang="ru-RU" sz="2000" dirty="0" smtClean="0">
                <a:solidFill>
                  <a:srgbClr val="595959"/>
                </a:solidFill>
              </a:rPr>
              <a:t> шляхом </a:t>
            </a:r>
            <a:r>
              <a:rPr lang="ru-RU" sz="2000" dirty="0" err="1" smtClean="0">
                <a:solidFill>
                  <a:srgbClr val="595959"/>
                </a:solidFill>
              </a:rPr>
              <a:t>перерахування</a:t>
            </a:r>
            <a:r>
              <a:rPr lang="ru-RU" sz="2000" dirty="0" smtClean="0">
                <a:solidFill>
                  <a:srgbClr val="595959"/>
                </a:solidFill>
              </a:rPr>
              <a:t> боржником грошових </a:t>
            </a:r>
            <a:r>
              <a:rPr lang="ru-RU" sz="2000" dirty="0">
                <a:solidFill>
                  <a:srgbClr val="595959"/>
                </a:solidFill>
              </a:rPr>
              <a:t>коштів на вказаний кредитором банківський </a:t>
            </a:r>
            <a:r>
              <a:rPr lang="ru-RU" sz="2000" dirty="0" smtClean="0">
                <a:solidFill>
                  <a:srgbClr val="595959"/>
                </a:solidFill>
              </a:rPr>
              <a:t>рахунок</a:t>
            </a:r>
            <a:endParaRPr lang="ru-RU" sz="2000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595959"/>
                </a:solidFill>
              </a:rPr>
              <a:t>Розрахунок</a:t>
            </a:r>
            <a:r>
              <a:rPr lang="ru-RU" sz="2000" dirty="0" smtClean="0">
                <a:solidFill>
                  <a:srgbClr val="595959"/>
                </a:solidFill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</a:rPr>
              <a:t>коштів</a:t>
            </a:r>
            <a:r>
              <a:rPr lang="ru-RU" sz="2000" dirty="0" smtClean="0">
                <a:solidFill>
                  <a:srgbClr val="595959"/>
                </a:solidFill>
              </a:rPr>
              <a:t>, </a:t>
            </a:r>
            <a:r>
              <a:rPr lang="ru-RU" sz="2000" dirty="0" err="1" smtClean="0">
                <a:solidFill>
                  <a:srgbClr val="595959"/>
                </a:solidFill>
              </a:rPr>
              <a:t>які</a:t>
            </a:r>
            <a:r>
              <a:rPr lang="ru-RU" sz="2000" dirty="0" smtClean="0">
                <a:solidFill>
                  <a:srgbClr val="595959"/>
                </a:solidFill>
              </a:rPr>
              <a:t> повинен </a:t>
            </a:r>
            <a:r>
              <a:rPr lang="ru-RU" sz="2000" dirty="0" err="1" smtClean="0">
                <a:solidFill>
                  <a:srgbClr val="595959"/>
                </a:solidFill>
              </a:rPr>
              <a:t>сплатити</a:t>
            </a:r>
            <a:r>
              <a:rPr lang="ru-RU" sz="2000" dirty="0" smtClean="0">
                <a:solidFill>
                  <a:srgbClr val="595959"/>
                </a:solidFill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</a:rPr>
              <a:t>боржник</a:t>
            </a:r>
            <a:r>
              <a:rPr lang="ru-RU" sz="2000" dirty="0" smtClean="0">
                <a:solidFill>
                  <a:srgbClr val="595959"/>
                </a:solidFill>
              </a:rPr>
              <a:t>, </a:t>
            </a:r>
            <a:r>
              <a:rPr lang="ru-RU" sz="2000" dirty="0">
                <a:solidFill>
                  <a:srgbClr val="595959"/>
                </a:solidFill>
              </a:rPr>
              <a:t>здійснюється відповідно до </a:t>
            </a:r>
            <a:r>
              <a:rPr lang="ru-RU" sz="2000" dirty="0" err="1" smtClean="0">
                <a:solidFill>
                  <a:srgbClr val="595959"/>
                </a:solidFill>
              </a:rPr>
              <a:t>формули</a:t>
            </a:r>
            <a:r>
              <a:rPr lang="ru-RU" sz="2000" dirty="0" smtClean="0">
                <a:solidFill>
                  <a:srgbClr val="595959"/>
                </a:solidFill>
              </a:rPr>
              <a:t>, </a:t>
            </a:r>
            <a:r>
              <a:rPr lang="ru-RU" sz="2000" dirty="0">
                <a:solidFill>
                  <a:srgbClr val="595959"/>
                </a:solidFill>
              </a:rPr>
              <a:t>передбаченої в такій фінансовій аграрній </a:t>
            </a:r>
            <a:r>
              <a:rPr lang="ru-RU" sz="2000" dirty="0" smtClean="0">
                <a:solidFill>
                  <a:srgbClr val="595959"/>
                </a:solidFill>
              </a:rPr>
              <a:t>розписці</a:t>
            </a:r>
            <a:endParaRPr lang="ru-RU" sz="2000" dirty="0">
              <a:solidFill>
                <a:srgbClr val="595959"/>
              </a:solidFill>
            </a:endParaRPr>
          </a:p>
        </p:txBody>
      </p:sp>
      <p:pic>
        <p:nvPicPr>
          <p:cNvPr id="5" name="Picture 4" descr="H:\Pictures\zarabotat-na-lyuboi-razmeshennoi-vami-ssylke-596.jpg"/>
          <p:cNvPicPr>
            <a:picLocks noGrp="1"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18" t="-1762" r="24774" b="-8659"/>
          <a:stretch/>
        </p:blipFill>
        <p:spPr bwMode="auto">
          <a:xfrm>
            <a:off x="7041735" y="1333499"/>
            <a:ext cx="1856365" cy="47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Same Side Corner Rectangle 5"/>
          <p:cNvSpPr/>
          <p:nvPr/>
        </p:nvSpPr>
        <p:spPr bwMode="auto">
          <a:xfrm>
            <a:off x="7038973" y="1115635"/>
            <a:ext cx="1859127" cy="359856"/>
          </a:xfrm>
          <a:prstGeom prst="round2SameRect">
            <a:avLst/>
          </a:prstGeom>
          <a:solidFill>
            <a:srgbClr val="BFC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 rot="10800000">
            <a:off x="7038973" y="5671938"/>
            <a:ext cx="1859127" cy="359856"/>
          </a:xfrm>
          <a:prstGeom prst="round2Same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38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0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64" t="2327" r="4694" b="-2327"/>
          <a:stretch/>
        </p:blipFill>
        <p:spPr>
          <a:xfrm>
            <a:off x="7038973" y="1311274"/>
            <a:ext cx="1845893" cy="4407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ЗОБОВ</a:t>
            </a:r>
            <a:r>
              <a:rPr lang="en-US" dirty="0" smtClean="0"/>
              <a:t>’</a:t>
            </a:r>
            <a:r>
              <a:rPr lang="ru-RU" dirty="0" smtClean="0"/>
              <a:t>ЯЗАННЯ КРЕДИТОРА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6167568" cy="46008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Кредитор за аграрною розпискою зобов'язаний протягом </a:t>
            </a:r>
            <a:r>
              <a:rPr lang="ru-RU" sz="2000" b="1" dirty="0">
                <a:solidFill>
                  <a:srgbClr val="595959"/>
                </a:solidFill>
              </a:rPr>
              <a:t>трьох робочих днів </a:t>
            </a:r>
            <a:r>
              <a:rPr lang="ru-RU" sz="2000" dirty="0">
                <a:solidFill>
                  <a:srgbClr val="595959"/>
                </a:solidFill>
              </a:rPr>
              <a:t>з дня її виконання зробити на ній напис «Виконано», скріпити його підписом та печаткою і повернути таку аграрну розписку </a:t>
            </a:r>
            <a:r>
              <a:rPr lang="ru-RU" sz="2000" dirty="0" smtClean="0">
                <a:solidFill>
                  <a:srgbClr val="595959"/>
                </a:solidFill>
              </a:rPr>
              <a:t>боржнику</a:t>
            </a:r>
            <a:endParaRPr lang="ru-RU" sz="2000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</a:rPr>
              <a:t>Виконана аграрна розписка  </a:t>
            </a:r>
            <a:r>
              <a:rPr lang="ru-RU" sz="2000" b="1" dirty="0">
                <a:solidFill>
                  <a:srgbClr val="595959"/>
                </a:solidFill>
              </a:rPr>
              <a:t>передається особисто </a:t>
            </a:r>
            <a:r>
              <a:rPr lang="ru-RU" sz="2000" dirty="0">
                <a:solidFill>
                  <a:srgbClr val="595959"/>
                </a:solidFill>
              </a:rPr>
              <a:t>кредитором </a:t>
            </a:r>
            <a:r>
              <a:rPr lang="ru-RU" sz="2000" dirty="0" err="1" smtClean="0">
                <a:solidFill>
                  <a:srgbClr val="595959"/>
                </a:solidFill>
              </a:rPr>
              <a:t>боржнику</a:t>
            </a:r>
            <a:r>
              <a:rPr lang="ru-RU" sz="2000" dirty="0" smtClean="0">
                <a:solidFill>
                  <a:srgbClr val="595959"/>
                </a:solidFill>
              </a:rPr>
              <a:t> </a:t>
            </a:r>
            <a:r>
              <a:rPr lang="ru-RU" sz="2000" dirty="0">
                <a:solidFill>
                  <a:srgbClr val="595959"/>
                </a:solidFill>
              </a:rPr>
              <a:t>або направляється на </a:t>
            </a:r>
            <a:r>
              <a:rPr lang="ru-RU" sz="2000" dirty="0" smtClean="0">
                <a:solidFill>
                  <a:srgbClr val="595959"/>
                </a:solidFill>
              </a:rPr>
              <a:t>адресу боржника </a:t>
            </a:r>
            <a:r>
              <a:rPr lang="ru-RU" sz="2000" b="1" dirty="0" smtClean="0">
                <a:solidFill>
                  <a:srgbClr val="595959"/>
                </a:solidFill>
              </a:rPr>
              <a:t>цінним листом</a:t>
            </a:r>
            <a:endParaRPr lang="ru-RU" sz="2000" dirty="0">
              <a:solidFill>
                <a:srgbClr val="595959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7038973" y="1115635"/>
            <a:ext cx="1859127" cy="359856"/>
          </a:xfrm>
          <a:prstGeom prst="round2SameRect">
            <a:avLst/>
          </a:prstGeom>
          <a:solidFill>
            <a:srgbClr val="BFC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 rot="10800000">
            <a:off x="7038973" y="5671938"/>
            <a:ext cx="1859127" cy="359856"/>
          </a:xfrm>
          <a:prstGeom prst="round2Same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" name="Picture 8" descr="https://encrypted-tbn0.gstatic.com/images?q=tbn:ANd9GcQ6NvXElPav_AbxxATjZth468IdwDDNIgKV_9GjHr4vrMuQ7WIFgw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23" b="17523"/>
          <a:stretch/>
        </p:blipFill>
        <p:spPr bwMode="auto">
          <a:xfrm rot="20253349">
            <a:off x="7144517" y="3253001"/>
            <a:ext cx="1648036" cy="428197"/>
          </a:xfrm>
          <a:prstGeom prst="rect">
            <a:avLst/>
          </a:prstGeom>
          <a:noFill/>
          <a:ln w="22225">
            <a:solidFill>
              <a:srgbClr val="70AD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39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6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6" y="390401"/>
            <a:ext cx="8461375" cy="532876"/>
          </a:xfrm>
        </p:spPr>
        <p:txBody>
          <a:bodyPr>
            <a:normAutofit/>
          </a:bodyPr>
          <a:lstStyle/>
          <a:p>
            <a:r>
              <a:rPr lang="ru-RU" sz="2400" kern="1200" dirty="0">
                <a:solidFill>
                  <a:srgbClr val="002345"/>
                </a:solidFill>
                <a:ea typeface="+mj-ea"/>
              </a:rPr>
              <a:t>Проект</a:t>
            </a:r>
            <a:r>
              <a:rPr lang="en-US" sz="2400" kern="1200" dirty="0">
                <a:solidFill>
                  <a:srgbClr val="002345"/>
                </a:solidFill>
                <a:ea typeface="+mj-ea"/>
              </a:rPr>
              <a:t> </a:t>
            </a:r>
            <a:r>
              <a:rPr lang="uk-UA" sz="2400" kern="1200" dirty="0">
                <a:solidFill>
                  <a:srgbClr val="002345"/>
                </a:solidFill>
                <a:ea typeface="+mj-ea"/>
              </a:rPr>
              <a:t>«Аграрні розписки в Україні» </a:t>
            </a:r>
            <a:endParaRPr lang="en-US" sz="2400" kern="1200" dirty="0">
              <a:solidFill>
                <a:srgbClr val="002345"/>
              </a:solidFill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1383" y="942513"/>
            <a:ext cx="4429957" cy="4114800"/>
          </a:xfrm>
        </p:spPr>
        <p:txBody>
          <a:bodyPr/>
          <a:lstStyle/>
          <a:p>
            <a:r>
              <a:rPr lang="uk-UA" sz="1600" b="1" dirty="0" smtClean="0"/>
              <a:t>Проект «Аграрні розписки в Україні» </a:t>
            </a:r>
            <a:r>
              <a:rPr lang="uk-UA" sz="1600" dirty="0" smtClean="0"/>
              <a:t>впроваджується IFC, членом Групи Світового банку, в партнерстві із Швейцарською Конфедерацією в Україні. </a:t>
            </a:r>
          </a:p>
          <a:p>
            <a:endParaRPr lang="uk-UA" sz="1600" b="1" u="sng" dirty="0" smtClean="0"/>
          </a:p>
          <a:p>
            <a:r>
              <a:rPr lang="uk-UA" sz="1600" b="1" u="sng" dirty="0" smtClean="0"/>
              <a:t>Мета</a:t>
            </a:r>
            <a:r>
              <a:rPr lang="uk-UA" sz="1600" b="1" dirty="0" smtClean="0"/>
              <a:t> </a:t>
            </a:r>
            <a:r>
              <a:rPr lang="uk-UA" sz="1600" dirty="0" smtClean="0"/>
              <a:t>– покращити доступ до фінансових ресурсів для малих та середніх сільгосптоваровиробників.</a:t>
            </a:r>
          </a:p>
          <a:p>
            <a:endParaRPr lang="uk-UA" sz="1600" b="1" u="sng" dirty="0" smtClean="0"/>
          </a:p>
          <a:p>
            <a:r>
              <a:rPr lang="uk-UA" sz="1600" b="1" u="sng" dirty="0" smtClean="0"/>
              <a:t>Партнери</a:t>
            </a:r>
            <a:r>
              <a:rPr lang="en-US" sz="1600" dirty="0" smtClean="0"/>
              <a:t> –</a:t>
            </a:r>
            <a:r>
              <a:rPr lang="uk-UA" sz="1600" dirty="0" smtClean="0"/>
              <a:t> </a:t>
            </a:r>
            <a:r>
              <a:rPr lang="uk-UA" sz="1600" b="1" dirty="0" smtClean="0"/>
              <a:t>органи державної влади</a:t>
            </a:r>
            <a:r>
              <a:rPr lang="uk-UA" sz="1600" dirty="0" smtClean="0"/>
              <a:t> (Міністерство аграрної політики та продовольства Україні, Міністерство юстиції України); </a:t>
            </a:r>
            <a:r>
              <a:rPr lang="uk-UA" sz="1600" b="1" dirty="0" smtClean="0"/>
              <a:t>приватний сектор </a:t>
            </a:r>
            <a:r>
              <a:rPr lang="uk-UA" sz="1600" dirty="0" smtClean="0"/>
              <a:t>(постачальники матеріально-технічних ресурсів, банки, зернотрейдери); </a:t>
            </a:r>
            <a:r>
              <a:rPr lang="uk-UA" sz="1600" b="1" dirty="0" smtClean="0"/>
              <a:t>міжнародні організації</a:t>
            </a:r>
            <a:r>
              <a:rPr lang="uk-UA" sz="1600" dirty="0" smtClean="0"/>
              <a:t>. </a:t>
            </a:r>
            <a:endParaRPr lang="uk-UA" sz="1600" dirty="0"/>
          </a:p>
        </p:txBody>
      </p:sp>
      <p:grpSp>
        <p:nvGrpSpPr>
          <p:cNvPr id="3" name="Group 11"/>
          <p:cNvGrpSpPr/>
          <p:nvPr/>
        </p:nvGrpSpPr>
        <p:grpSpPr>
          <a:xfrm>
            <a:off x="439533" y="924757"/>
            <a:ext cx="3564294" cy="5127589"/>
            <a:chOff x="4443363" y="933635"/>
            <a:chExt cx="3564294" cy="512758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43363" y="5146824"/>
              <a:ext cx="3524250" cy="914400"/>
            </a:xfrm>
            <a:prstGeom prst="rect">
              <a:avLst/>
            </a:prstGeom>
          </p:spPr>
        </p:pic>
        <p:pic>
          <p:nvPicPr>
            <p:cNvPr id="14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460193" y="933635"/>
              <a:ext cx="3547464" cy="422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>
                <a:latin typeface="Arial"/>
                <a:cs typeface="Arial"/>
              </a:rPr>
              <a:t>6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3401" y="433137"/>
            <a:ext cx="8439652" cy="635251"/>
          </a:xfrm>
        </p:spPr>
        <p:txBody>
          <a:bodyPr anchor="ctr">
            <a:normAutofit/>
          </a:bodyPr>
          <a:lstStyle/>
          <a:p>
            <a:r>
              <a:rPr lang="uk-UA" sz="2400" kern="1200" cap="all" dirty="0">
                <a:solidFill>
                  <a:srgbClr val="002345"/>
                </a:solidFill>
                <a:ea typeface="+mj-ea"/>
              </a:rPr>
              <a:t>СТРАХУВАННЯ ЗАСТАВИ</a:t>
            </a:r>
            <a:endParaRPr lang="ru-RU" sz="2400" kern="1200" cap="all" dirty="0">
              <a:solidFill>
                <a:srgbClr val="002345"/>
              </a:solidFill>
              <a:ea typeface="+mj-e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0"/>
          </p:nvPr>
        </p:nvSpPr>
        <p:spPr>
          <a:xfrm>
            <a:off x="343401" y="1328149"/>
            <a:ext cx="8440305" cy="291853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575757"/>
                </a:solidFill>
              </a:rPr>
              <a:t>Предмет застави – </a:t>
            </a:r>
            <a:r>
              <a:rPr lang="uk-UA" sz="2000" b="1" dirty="0" smtClean="0">
                <a:solidFill>
                  <a:srgbClr val="575757"/>
                </a:solidFill>
              </a:rPr>
              <a:t>майбутня сільськогосподарська продукція </a:t>
            </a:r>
            <a:r>
              <a:rPr lang="uk-UA" sz="2000" dirty="0">
                <a:solidFill>
                  <a:srgbClr val="575757"/>
                </a:solidFill>
              </a:rPr>
              <a:t>– може бути застрахований </a:t>
            </a:r>
            <a:r>
              <a:rPr lang="uk-UA" sz="2000" dirty="0" smtClean="0">
                <a:solidFill>
                  <a:srgbClr val="575757"/>
                </a:solidFill>
              </a:rPr>
              <a:t>боржником або кредитором за </a:t>
            </a:r>
            <a:r>
              <a:rPr lang="uk-UA" sz="2000" dirty="0">
                <a:solidFill>
                  <a:srgbClr val="575757"/>
                </a:solidFill>
              </a:rPr>
              <a:t>аграрною розпискою.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575757"/>
                </a:solidFill>
              </a:rPr>
              <a:t>Страхування добровільне. </a:t>
            </a:r>
            <a:endParaRPr lang="ru-RU" sz="2000" b="1" dirty="0">
              <a:solidFill>
                <a:srgbClr val="575757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575757"/>
                </a:solidFill>
              </a:rPr>
              <a:t>Законом передбачено право сторін домовитись про спільне здійснення витрат на страхування, або віднесення 100% цих витрат на затрати </a:t>
            </a:r>
            <a:r>
              <a:rPr lang="uk-UA" sz="2000" dirty="0" smtClean="0">
                <a:solidFill>
                  <a:srgbClr val="575757"/>
                </a:solidFill>
              </a:rPr>
              <a:t>боржника або кредитора. </a:t>
            </a:r>
            <a:endParaRPr lang="uk-UA" sz="2000" dirty="0">
              <a:solidFill>
                <a:srgbClr val="575757"/>
              </a:solidFill>
            </a:endParaRPr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46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3554" name="Picture 2" descr="https://encrypted-tbn1.gstatic.com/images?q=tbn:ANd9GcRtVzigC4D2nT0iZ-YVTH-TdBxwx173O5PhOh5hL2vIWVgC8gnaI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46" y="4514942"/>
            <a:ext cx="3944969" cy="16674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2538484" y="4626591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5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r>
              <a:rPr lang="uk-UA" dirty="0" smtClean="0"/>
              <a:t>67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127" y="1246223"/>
            <a:ext cx="445135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1800"/>
              </a:spcBef>
              <a:buClr>
                <a:schemeClr val="tx2">
                  <a:lumMod val="75000"/>
                  <a:lumOff val="25000"/>
                </a:schemeClr>
              </a:buClr>
            </a:pPr>
            <a:r>
              <a:rPr lang="ru-RU" sz="2000" b="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АГРОВИРОБНИКА:</a:t>
            </a:r>
            <a:endParaRPr lang="ru-RU" sz="2000" b="0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ts val="60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uk-UA" sz="2000" b="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Спрощений </a:t>
            </a:r>
            <a:r>
              <a:rPr lang="uk-UA" sz="2000" b="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до фінансових </a:t>
            </a:r>
            <a:r>
              <a:rPr lang="uk-UA" sz="2000" b="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матеріально-товарних </a:t>
            </a:r>
            <a:r>
              <a:rPr lang="uk-UA" sz="2000" b="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ресурсів (в тому числі с/г техніки)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60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uk-UA" sz="2000" b="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управління валютними та ціновими ризиками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60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uk-UA" sz="2000" b="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</a:t>
            </a:r>
            <a:r>
              <a:rPr lang="uk-UA" sz="2000" b="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 обсягу заставного капіталу 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600"/>
              </a:spcBef>
              <a:buClr>
                <a:srgbClr val="575757"/>
              </a:buClr>
              <a:buFont typeface="Arial" panose="020B0604020202020204" pitchFamily="34" charset="0"/>
              <a:buChar char="•"/>
            </a:pPr>
            <a:r>
              <a:rPr lang="uk-UA" sz="2000" b="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виходу на нових покупців та постачальників</a:t>
            </a:r>
          </a:p>
        </p:txBody>
      </p:sp>
      <p:pic>
        <p:nvPicPr>
          <p:cNvPr id="27" name="Picture 2" descr="C:\Users\Aredko1\Pictures\5\Farmer_inspects_seedling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9496" y="1308366"/>
            <a:ext cx="4143374" cy="4405798"/>
          </a:xfrm>
          <a:prstGeom prst="roundRect">
            <a:avLst>
              <a:gd name="adj" fmla="val 77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051"/>
          <p:cNvSpPr>
            <a:spLocks noGrp="1" noChangeArrowheads="1"/>
          </p:cNvSpPr>
          <p:nvPr>
            <p:ph type="title"/>
          </p:nvPr>
        </p:nvSpPr>
        <p:spPr>
          <a:xfrm>
            <a:off x="407048" y="234324"/>
            <a:ext cx="8439487" cy="836619"/>
          </a:xfrm>
        </p:spPr>
        <p:txBody>
          <a:bodyPr anchor="ctr">
            <a:normAutofit/>
          </a:bodyPr>
          <a:lstStyle/>
          <a:p>
            <a:r>
              <a:rPr lang="ru-RU" sz="2400" kern="1200" cap="all" dirty="0">
                <a:solidFill>
                  <a:srgbClr val="002345"/>
                </a:solidFill>
              </a:rPr>
              <a:t>ПЕРЕВАГИ ТА НОВІ МОЖЛИВОСТІ </a:t>
            </a:r>
            <a:r>
              <a:rPr lang="uk-UA" sz="2400" kern="1200" cap="all" dirty="0">
                <a:solidFill>
                  <a:srgbClr val="002345"/>
                </a:solidFill>
              </a:rPr>
              <a:t>для учасників обігу аграрних розписок</a:t>
            </a:r>
            <a:endParaRPr lang="en-US" sz="2400" kern="1200" cap="all" dirty="0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2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28"/>
          <p:cNvSpPr txBox="1">
            <a:spLocks noChangeArrowheads="1"/>
          </p:cNvSpPr>
          <p:nvPr/>
        </p:nvSpPr>
        <p:spPr bwMode="auto">
          <a:xfrm>
            <a:off x="3331249" y="2133601"/>
            <a:ext cx="2576260" cy="2783288"/>
          </a:xfrm>
          <a:prstGeom prst="roundRect">
            <a:avLst>
              <a:gd name="adj" fmla="val 9723"/>
            </a:avLst>
          </a:prstGeom>
          <a:solidFill>
            <a:srgbClr val="BFCED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buClr>
                <a:srgbClr val="575757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uk-UA" sz="2000" b="0" kern="0" dirty="0" smtClean="0">
              <a:solidFill>
                <a:schemeClr val="tx2"/>
              </a:solidFill>
              <a:latin typeface="Arial"/>
              <a:ea typeface="ヒラギノ角ゴ Pro W3" pitchFamily="-111" charset="-128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575757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uk-UA" sz="2000" b="0" kern="0" dirty="0" smtClean="0">
                <a:solidFill>
                  <a:schemeClr val="tx2"/>
                </a:solidFill>
                <a:latin typeface="Arial"/>
                <a:ea typeface="ヒラギノ角ゴ Pro W3" pitchFamily="-111" charset="-128"/>
                <a:cs typeface="Times New Roman" pitchFamily="18" charset="0"/>
              </a:rPr>
              <a:t>Ефективний </a:t>
            </a:r>
            <a:r>
              <a:rPr lang="uk-UA" sz="2000" b="0" kern="0" dirty="0">
                <a:solidFill>
                  <a:schemeClr val="tx2"/>
                </a:solidFill>
                <a:latin typeface="Arial"/>
                <a:ea typeface="ヒラギノ角ゴ Pro W3" pitchFamily="-111" charset="-128"/>
                <a:cs typeface="Times New Roman" pitchFamily="18" charset="0"/>
              </a:rPr>
              <a:t>інструмент закупки </a:t>
            </a:r>
            <a:r>
              <a:rPr lang="uk-UA" sz="2000" b="0" kern="0" dirty="0" smtClean="0">
                <a:solidFill>
                  <a:schemeClr val="tx2"/>
                </a:solidFill>
                <a:latin typeface="Arial"/>
                <a:ea typeface="ヒラギノ角ゴ Pro W3" pitchFamily="-111" charset="-128"/>
                <a:cs typeface="Times New Roman" pitchFamily="18" charset="0"/>
              </a:rPr>
              <a:t>майбутньої </a:t>
            </a:r>
            <a:r>
              <a:rPr lang="uk-UA" sz="2000" b="0" kern="0" dirty="0" err="1" smtClean="0">
                <a:solidFill>
                  <a:schemeClr val="tx2"/>
                </a:solidFill>
                <a:latin typeface="Arial"/>
                <a:ea typeface="ヒラギノ角ゴ Pro W3" pitchFamily="-111" charset="-128"/>
                <a:cs typeface="Times New Roman" pitchFamily="18" charset="0"/>
              </a:rPr>
              <a:t>сільськогоспо-дарської</a:t>
            </a:r>
            <a:r>
              <a:rPr lang="uk-UA" sz="2000" b="0" kern="0" dirty="0" smtClean="0">
                <a:solidFill>
                  <a:schemeClr val="tx2"/>
                </a:solidFill>
                <a:latin typeface="Arial"/>
                <a:ea typeface="ヒラギノ角ゴ Pro W3" pitchFamily="-111" charset="-128"/>
                <a:cs typeface="Times New Roman" pitchFamily="18" charset="0"/>
              </a:rPr>
              <a:t> продукції</a:t>
            </a:r>
            <a:endParaRPr lang="uk-UA" sz="2000" b="0" kern="0" dirty="0">
              <a:solidFill>
                <a:schemeClr val="tx2"/>
              </a:solidFill>
              <a:latin typeface="Arial"/>
              <a:ea typeface="ヒラギノ角ゴ Pro W3" pitchFamily="-111" charset="-128"/>
              <a:cs typeface="Times New Roman" pitchFamily="18" charset="0"/>
            </a:endParaRPr>
          </a:p>
        </p:txBody>
      </p:sp>
      <p:sp>
        <p:nvSpPr>
          <p:cNvPr id="12" name="Rectangle 1028"/>
          <p:cNvSpPr txBox="1">
            <a:spLocks noChangeArrowheads="1"/>
          </p:cNvSpPr>
          <p:nvPr/>
        </p:nvSpPr>
        <p:spPr bwMode="auto">
          <a:xfrm>
            <a:off x="349249" y="2066925"/>
            <a:ext cx="2660651" cy="2849964"/>
          </a:xfrm>
          <a:prstGeom prst="roundRect">
            <a:avLst>
              <a:gd name="adj" fmla="val 8797"/>
            </a:avLst>
          </a:prstGeom>
          <a:solidFill>
            <a:srgbClr val="BFCED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buClr>
                <a:srgbClr val="575757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uk-UA" sz="2000" b="0" kern="0" dirty="0" smtClean="0">
                <a:solidFill>
                  <a:schemeClr val="tx2"/>
                </a:solidFill>
                <a:latin typeface="Arial"/>
                <a:ea typeface="ヒラギノ角ゴ Pro W3" pitchFamily="-111" charset="-128"/>
                <a:cs typeface="Times New Roman" pitchFamily="18" charset="0"/>
              </a:rPr>
              <a:t>Гарантія оплати за поставлені ресурси</a:t>
            </a:r>
          </a:p>
        </p:txBody>
      </p:sp>
      <p:sp>
        <p:nvSpPr>
          <p:cNvPr id="11" name="Rectangle 1028"/>
          <p:cNvSpPr txBox="1">
            <a:spLocks noChangeArrowheads="1"/>
          </p:cNvSpPr>
          <p:nvPr/>
        </p:nvSpPr>
        <p:spPr bwMode="auto">
          <a:xfrm>
            <a:off x="6201917" y="2133600"/>
            <a:ext cx="2520978" cy="2783290"/>
          </a:xfrm>
          <a:prstGeom prst="roundRect">
            <a:avLst>
              <a:gd name="adj" fmla="val 8326"/>
            </a:avLst>
          </a:prstGeom>
          <a:solidFill>
            <a:srgbClr val="BFCED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85750" indent="-285750">
              <a:spcBef>
                <a:spcPts val="600"/>
              </a:spcBef>
              <a:buClr>
                <a:srgbClr val="0B5A37">
                  <a:lumMod val="75000"/>
                </a:srgbClr>
              </a:buClr>
              <a:buFont typeface="Wingdings" charset="2"/>
              <a:buChar char="§"/>
              <a:defRPr b="0" kern="0">
                <a:solidFill>
                  <a:prstClr val="white"/>
                </a:solidFill>
                <a:latin typeface="Arial"/>
                <a:ea typeface="ヒラギノ角ゴ Pro W3" pitchFamily="-111" charset="-128"/>
              </a:defRPr>
            </a:lvl1pPr>
          </a:lstStyle>
          <a:p>
            <a:pPr>
              <a:buClr>
                <a:srgbClr val="575757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uk-UA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Clr>
                <a:srgbClr val="575757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uk-UA" sz="2000" dirty="0" smtClean="0">
                <a:solidFill>
                  <a:schemeClr val="tx2"/>
                </a:solidFill>
                <a:cs typeface="Times New Roman" pitchFamily="18" charset="0"/>
              </a:rPr>
              <a:t>Більш надійний механізм </a:t>
            </a:r>
            <a:r>
              <a:rPr lang="uk-UA" sz="2000" dirty="0">
                <a:solidFill>
                  <a:schemeClr val="tx2"/>
                </a:solidFill>
                <a:cs typeface="Times New Roman" pitchFamily="18" charset="0"/>
              </a:rPr>
              <a:t>застави </a:t>
            </a:r>
            <a:r>
              <a:rPr lang="uk-UA" sz="2000" dirty="0" smtClean="0">
                <a:solidFill>
                  <a:schemeClr val="tx2"/>
                </a:solidFill>
                <a:cs typeface="Times New Roman" pitchFamily="18" charset="0"/>
              </a:rPr>
              <a:t>майбутньої </a:t>
            </a:r>
            <a:r>
              <a:rPr lang="uk-UA" sz="2000" dirty="0" err="1" smtClean="0">
                <a:solidFill>
                  <a:schemeClr val="tx2"/>
                </a:solidFill>
                <a:cs typeface="Times New Roman" pitchFamily="18" charset="0"/>
              </a:rPr>
              <a:t>сільськогоспо-дарської</a:t>
            </a:r>
            <a:r>
              <a:rPr lang="uk-UA" sz="2000" dirty="0" smtClean="0">
                <a:solidFill>
                  <a:schemeClr val="tx2"/>
                </a:solidFill>
                <a:cs typeface="Times New Roman" pitchFamily="18" charset="0"/>
              </a:rPr>
              <a:t> продукції</a:t>
            </a:r>
            <a:endParaRPr lang="uk-UA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7892" name="Rectangle 2051"/>
          <p:cNvSpPr>
            <a:spLocks noGrp="1" noChangeArrowheads="1"/>
          </p:cNvSpPr>
          <p:nvPr>
            <p:ph type="title"/>
          </p:nvPr>
        </p:nvSpPr>
        <p:spPr>
          <a:xfrm>
            <a:off x="344902" y="216568"/>
            <a:ext cx="8439487" cy="836619"/>
          </a:xfrm>
        </p:spPr>
        <p:txBody>
          <a:bodyPr anchor="ctr">
            <a:normAutofit/>
          </a:bodyPr>
          <a:lstStyle/>
          <a:p>
            <a:r>
              <a:rPr lang="ru-RU" sz="2400" kern="1200" cap="all" dirty="0">
                <a:solidFill>
                  <a:srgbClr val="002060"/>
                </a:solidFill>
              </a:rPr>
              <a:t>ПЕРЕВАГИ ТА НОВІ МОЖЛИВОСТІ </a:t>
            </a:r>
            <a:r>
              <a:rPr lang="uk-UA" sz="2400" kern="1200" cap="all" dirty="0">
                <a:solidFill>
                  <a:srgbClr val="002060"/>
                </a:solidFill>
              </a:rPr>
              <a:t>для учасників обігу аграрних розписок</a:t>
            </a:r>
            <a:endParaRPr lang="en-US" sz="2400" kern="1200" cap="all" dirty="0">
              <a:solidFill>
                <a:srgbClr val="00206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r>
              <a:rPr lang="uk-UA" dirty="0" smtClean="0"/>
              <a:t>47</a:t>
            </a:r>
            <a:endParaRPr lang="en-US" dirty="0"/>
          </a:p>
        </p:txBody>
      </p:sp>
      <p:sp>
        <p:nvSpPr>
          <p:cNvPr id="37897" name="Rounded Rectangle 12"/>
          <p:cNvSpPr>
            <a:spLocks noChangeArrowheads="1"/>
          </p:cNvSpPr>
          <p:nvPr/>
        </p:nvSpPr>
        <p:spPr bwMode="auto">
          <a:xfrm>
            <a:off x="3331249" y="1443309"/>
            <a:ext cx="2576260" cy="1164186"/>
          </a:xfrm>
          <a:prstGeom prst="roundRect">
            <a:avLst>
              <a:gd name="adj" fmla="val 16667"/>
            </a:avLst>
          </a:prstGeom>
          <a:solidFill>
            <a:srgbClr val="E8772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ru-RU" sz="2000" b="0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ПОКУПЦІ</a:t>
            </a:r>
          </a:p>
          <a:p>
            <a:pPr marL="115888" indent="-115888" algn="ctr"/>
            <a:r>
              <a:rPr lang="ru-RU" sz="2000" b="0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С.Г. ПРОДУКЦІЇ</a:t>
            </a:r>
            <a:endParaRPr lang="en-US" sz="2000" b="0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7893" name="Rounded Rectangle 8"/>
          <p:cNvSpPr>
            <a:spLocks noChangeArrowheads="1"/>
          </p:cNvSpPr>
          <p:nvPr/>
        </p:nvSpPr>
        <p:spPr bwMode="auto">
          <a:xfrm>
            <a:off x="6201917" y="1443309"/>
            <a:ext cx="2520978" cy="1164186"/>
          </a:xfrm>
          <a:prstGeom prst="roundRect">
            <a:avLst>
              <a:gd name="adj" fmla="val 16667"/>
            </a:avLst>
          </a:prstGeom>
          <a:solidFill>
            <a:srgbClr val="4C868E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ru-RU" sz="2000" b="0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БАНКІВСЬКІ УСТАНОВИ</a:t>
            </a:r>
            <a:endParaRPr lang="ru-RU" sz="2000" b="0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7895" name="Rounded Rectangle 10"/>
          <p:cNvSpPr>
            <a:spLocks noChangeArrowheads="1"/>
          </p:cNvSpPr>
          <p:nvPr/>
        </p:nvSpPr>
        <p:spPr bwMode="auto">
          <a:xfrm>
            <a:off x="349249" y="1443309"/>
            <a:ext cx="2660651" cy="1164186"/>
          </a:xfrm>
          <a:prstGeom prst="roundRect">
            <a:avLst>
              <a:gd name="adj" fmla="val 16667"/>
            </a:avLst>
          </a:prstGeom>
          <a:solidFill>
            <a:srgbClr val="006C5B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uk-UA" sz="2000" b="0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ПОСТАЧАЛЬНИКИ РЕСУРСІВ</a:t>
            </a:r>
            <a:endParaRPr lang="uk-UA" sz="2000" b="0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866900" y="49403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1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3303" y="505326"/>
            <a:ext cx="8439652" cy="563062"/>
          </a:xfrm>
        </p:spPr>
        <p:txBody>
          <a:bodyPr anchor="ctr">
            <a:normAutofit/>
          </a:bodyPr>
          <a:lstStyle/>
          <a:p>
            <a:r>
              <a:rPr lang="uk-UA" sz="2400" kern="1200" cap="all" dirty="0" smtClean="0">
                <a:solidFill>
                  <a:srgbClr val="002345"/>
                </a:solidFill>
                <a:ea typeface="+mj-ea"/>
              </a:rPr>
              <a:t>Державні органи влади</a:t>
            </a:r>
            <a:endParaRPr lang="ru-RU" sz="2400" kern="1200" cap="all" dirty="0">
              <a:solidFill>
                <a:srgbClr val="002345"/>
              </a:solidFill>
              <a:ea typeface="+mj-e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0"/>
          </p:nvPr>
        </p:nvSpPr>
        <p:spPr>
          <a:xfrm>
            <a:off x="415086" y="1296538"/>
            <a:ext cx="8440305" cy="3540158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575757"/>
                </a:solidFill>
              </a:rPr>
              <a:t>Міністерство аграрної </a:t>
            </a:r>
            <a:r>
              <a:rPr lang="uk-UA" sz="2000" dirty="0" smtClean="0">
                <a:solidFill>
                  <a:srgbClr val="575757"/>
                </a:solidFill>
              </a:rPr>
              <a:t>політики і продовольства </a:t>
            </a:r>
            <a:r>
              <a:rPr lang="uk-UA" sz="2000" dirty="0">
                <a:solidFill>
                  <a:srgbClr val="575757"/>
                </a:solidFill>
              </a:rPr>
              <a:t>України </a:t>
            </a:r>
          </a:p>
          <a:p>
            <a:r>
              <a:rPr lang="uk-UA" sz="2000" dirty="0">
                <a:solidFill>
                  <a:srgbClr val="575757"/>
                </a:solidFill>
              </a:rPr>
              <a:t>Міністерство юстиції </a:t>
            </a:r>
            <a:r>
              <a:rPr lang="uk-UA" sz="2000" dirty="0" smtClean="0">
                <a:solidFill>
                  <a:srgbClr val="575757"/>
                </a:solidFill>
              </a:rPr>
              <a:t>України</a:t>
            </a:r>
          </a:p>
          <a:p>
            <a:r>
              <a:rPr lang="ru-RU" sz="2000" dirty="0" smtClean="0">
                <a:solidFill>
                  <a:srgbClr val="575757"/>
                </a:solidFill>
              </a:rPr>
              <a:t>О</a:t>
            </a:r>
            <a:r>
              <a:rPr lang="uk-UA" sz="2000" dirty="0" err="1" smtClean="0">
                <a:solidFill>
                  <a:srgbClr val="575757"/>
                </a:solidFill>
              </a:rPr>
              <a:t>бласні</a:t>
            </a:r>
            <a:r>
              <a:rPr lang="uk-UA" sz="2000" dirty="0" smtClean="0">
                <a:solidFill>
                  <a:srgbClr val="575757"/>
                </a:solidFill>
              </a:rPr>
              <a:t> державні адміністрації</a:t>
            </a:r>
            <a:endParaRPr lang="uk-UA" sz="2000" dirty="0">
              <a:solidFill>
                <a:srgbClr val="575757"/>
              </a:solidFill>
            </a:endParaRPr>
          </a:p>
          <a:p>
            <a:r>
              <a:rPr lang="uk-UA" sz="2000" dirty="0" smtClean="0">
                <a:solidFill>
                  <a:srgbClr val="575757"/>
                </a:solidFill>
              </a:rPr>
              <a:t>Департаменти </a:t>
            </a:r>
            <a:r>
              <a:rPr lang="uk-UA" sz="2000" dirty="0">
                <a:solidFill>
                  <a:srgbClr val="575757"/>
                </a:solidFill>
              </a:rPr>
              <a:t>агропромислового розвитку</a:t>
            </a:r>
          </a:p>
          <a:p>
            <a:r>
              <a:rPr lang="uk-UA" sz="2000" dirty="0" smtClean="0">
                <a:solidFill>
                  <a:srgbClr val="575757"/>
                </a:solidFill>
              </a:rPr>
              <a:t>Головні </a:t>
            </a:r>
            <a:r>
              <a:rPr lang="uk-UA" sz="2000" dirty="0">
                <a:solidFill>
                  <a:srgbClr val="575757"/>
                </a:solidFill>
              </a:rPr>
              <a:t>управління юстиції </a:t>
            </a:r>
            <a:r>
              <a:rPr lang="uk-UA" sz="2000" dirty="0" smtClean="0">
                <a:solidFill>
                  <a:srgbClr val="575757"/>
                </a:solidFill>
              </a:rPr>
              <a:t>в області</a:t>
            </a:r>
            <a:endParaRPr lang="uk-UA" sz="2000" dirty="0">
              <a:solidFill>
                <a:srgbClr val="575757"/>
              </a:solidFill>
            </a:endParaRPr>
          </a:p>
          <a:p>
            <a:r>
              <a:rPr lang="uk-UA" sz="2000" dirty="0" smtClean="0">
                <a:solidFill>
                  <a:srgbClr val="575757"/>
                </a:solidFill>
              </a:rPr>
              <a:t>   </a:t>
            </a:r>
            <a:endParaRPr lang="ru-RU" sz="2000" dirty="0">
              <a:solidFill>
                <a:srgbClr val="575757"/>
              </a:solidFill>
            </a:endParaRPr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50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95" y="2498172"/>
            <a:ext cx="2909346" cy="452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95" y="1900751"/>
            <a:ext cx="2223084" cy="445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78" y="5954388"/>
            <a:ext cx="4091902" cy="406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55" y="5339856"/>
            <a:ext cx="2277747" cy="506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88" y="4690337"/>
            <a:ext cx="2364080" cy="545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14" y="4044910"/>
            <a:ext cx="3694027" cy="537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3" y="695657"/>
            <a:ext cx="3327917" cy="249664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6668" y="493295"/>
            <a:ext cx="8439652" cy="575093"/>
          </a:xfrm>
        </p:spPr>
        <p:txBody>
          <a:bodyPr anchor="ctr">
            <a:noAutofit/>
          </a:bodyPr>
          <a:lstStyle/>
          <a:p>
            <a:r>
              <a:rPr lang="uk-UA" sz="2400" kern="1200" cap="all" dirty="0">
                <a:solidFill>
                  <a:srgbClr val="002345"/>
                </a:solidFill>
                <a:ea typeface="+mj-ea"/>
              </a:rPr>
              <a:t>ПАРТНЕРИ ПРОЕКТУ </a:t>
            </a:r>
            <a:r>
              <a:rPr lang="uk-UA" sz="2400" kern="1200" cap="all" dirty="0" smtClean="0">
                <a:solidFill>
                  <a:srgbClr val="002345"/>
                </a:solidFill>
                <a:ea typeface="+mj-ea"/>
              </a:rPr>
              <a:t>«АГРАРНІ РОЗПИСКИ»</a:t>
            </a:r>
            <a:endParaRPr lang="ru-RU" sz="2400" kern="1200" cap="all" dirty="0">
              <a:solidFill>
                <a:srgbClr val="002345"/>
              </a:solidFill>
              <a:ea typeface="+mj-e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0"/>
          </p:nvPr>
        </p:nvSpPr>
        <p:spPr>
          <a:xfrm>
            <a:off x="370696" y="1296538"/>
            <a:ext cx="8440305" cy="4562842"/>
          </a:xfrm>
        </p:spPr>
        <p:txBody>
          <a:bodyPr>
            <a:normAutofit/>
          </a:bodyPr>
          <a:lstStyle/>
          <a:p>
            <a:endParaRPr lang="uk-UA" sz="2200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0" dirty="0" smtClean="0">
                <a:solidFill>
                  <a:srgbClr val="7F7F7F"/>
                </a:solidFill>
                <a:latin typeface="Arial"/>
                <a:cs typeface="Arial"/>
              </a:rPr>
              <a:t>51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3" y="2442105"/>
            <a:ext cx="3382870" cy="1691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0" y="4460716"/>
            <a:ext cx="3816191" cy="1141093"/>
          </a:xfrm>
          <a:prstGeom prst="rect">
            <a:avLst/>
          </a:prstGeom>
        </p:spPr>
      </p:pic>
      <p:pic>
        <p:nvPicPr>
          <p:cNvPr id="9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48" y="2526050"/>
            <a:ext cx="1873725" cy="1875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4A5F388-AD01-44B9-9291-75B72F9BA857}" type="slidenum">
              <a:rPr lang="de-CH" smtClean="0"/>
              <a:pPr/>
              <a:t>25</a:t>
            </a:fld>
            <a:endParaRPr lang="de-CH">
              <a:solidFill>
                <a:srgbClr val="337099"/>
              </a:solidFill>
              <a:latin typeface="Trebuchet MS" pitchFamily="34" charset="0"/>
            </a:endParaRPr>
          </a:p>
        </p:txBody>
      </p:sp>
      <p:sp>
        <p:nvSpPr>
          <p:cNvPr id="17" name="Rounded Rectangle 12"/>
          <p:cNvSpPr>
            <a:spLocks noChangeArrowheads="1"/>
          </p:cNvSpPr>
          <p:nvPr/>
        </p:nvSpPr>
        <p:spPr bwMode="auto">
          <a:xfrm>
            <a:off x="548640" y="930613"/>
            <a:ext cx="8595360" cy="548640"/>
          </a:xfrm>
          <a:prstGeom prst="roundRect">
            <a:avLst>
              <a:gd name="adj" fmla="val 16667"/>
            </a:avLst>
          </a:prstGeom>
          <a:solidFill>
            <a:srgbClr val="BFCED6">
              <a:alpha val="8000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/>
            <a:r>
              <a:rPr lang="uk-UA" sz="1800" dirty="0" smtClean="0">
                <a:solidFill>
                  <a:srgbClr val="021F43"/>
                </a:solidFill>
                <a:latin typeface="Arial"/>
              </a:rPr>
              <a:t>Станом на червень цього року Проект  працює в 4 областях країни </a:t>
            </a:r>
          </a:p>
          <a:p>
            <a:pPr marL="115888" indent="-115888"/>
            <a:endParaRPr lang="en-US" sz="1800" dirty="0">
              <a:solidFill>
                <a:srgbClr val="021F43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6" y="1815153"/>
            <a:ext cx="8175445" cy="474542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АГРАРНІ РОЗПИСКИ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56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4A5F388-AD01-44B9-9291-75B72F9BA857}" type="slidenum">
              <a:rPr lang="de-CH" smtClean="0"/>
              <a:pPr/>
              <a:t>26</a:t>
            </a:fld>
            <a:endParaRPr lang="de-CH">
              <a:solidFill>
                <a:srgbClr val="337099"/>
              </a:solidFill>
              <a:latin typeface="Trebuchet MS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>
          <a:xfrm>
            <a:off x="1160107" y="1778560"/>
            <a:ext cx="6614807" cy="3956973"/>
            <a:chOff x="1160109" y="1343140"/>
            <a:chExt cx="6614805" cy="39569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525" y="4199583"/>
              <a:ext cx="1268490" cy="11005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0109" y="1343140"/>
              <a:ext cx="1378906" cy="128726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2132623" y="2837851"/>
              <a:ext cx="2753940" cy="880591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0" kern="0" dirty="0" smtClean="0">
                  <a:solidFill>
                    <a:srgbClr val="FFFFFF"/>
                  </a:solidFill>
                  <a:latin typeface="Arial" pitchFamily="34" charset="0"/>
                </a:rPr>
                <a:t>1</a:t>
              </a:r>
              <a:r>
                <a:rPr lang="en-US" sz="2400" b="0" kern="0" dirty="0">
                  <a:solidFill>
                    <a:srgbClr val="FFFFFF"/>
                  </a:solidFill>
                  <a:latin typeface="Arial" pitchFamily="34" charset="0"/>
                </a:rPr>
                <a:t>5</a:t>
              </a:r>
              <a:r>
                <a:rPr lang="uk-UA" sz="2400" b="0" kern="0" dirty="0" smtClean="0">
                  <a:solidFill>
                    <a:srgbClr val="FFFFFF"/>
                  </a:solidFill>
                  <a:latin typeface="Arial" pitchFamily="34" charset="0"/>
                </a:rPr>
                <a:t> товарних</a:t>
              </a:r>
              <a:endParaRPr lang="en-GB" sz="2400" b="0" kern="0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22708" y="1443314"/>
              <a:ext cx="3575715" cy="99925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14350" indent="-514350" algn="ctr" eaLnBrk="0" fontAlgn="auto" hangingPunct="0">
                <a:spcBef>
                  <a:spcPts val="0"/>
                </a:spcBef>
                <a:spcAft>
                  <a:spcPts val="0"/>
                </a:spcAft>
                <a:buAutoNum type="arabicPlain" startAt="52"/>
                <a:defRPr/>
              </a:pPr>
              <a:r>
                <a:rPr lang="ru-RU" sz="2800" b="0" kern="0" dirty="0" err="1" smtClean="0">
                  <a:solidFill>
                    <a:srgbClr val="FFFFFF"/>
                  </a:solidFill>
                  <a:latin typeface="Arial" pitchFamily="34" charset="0"/>
                </a:rPr>
                <a:t>Аграрні</a:t>
              </a:r>
              <a:endParaRPr lang="ru-RU" sz="2800" b="0" kern="0" dirty="0" smtClean="0">
                <a:solidFill>
                  <a:srgbClr val="FFFFFF"/>
                </a:solidFill>
                <a:latin typeface="Arial" pitchFamily="34" charset="0"/>
              </a:endParaRPr>
            </a:p>
            <a:p>
              <a:pPr marL="514350" indent="-514350"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0" kern="0" dirty="0" smtClean="0">
                  <a:solidFill>
                    <a:srgbClr val="FFFFFF"/>
                  </a:solidFill>
                  <a:latin typeface="Arial" pitchFamily="34" charset="0"/>
                </a:rPr>
                <a:t> розписки</a:t>
              </a:r>
              <a:endParaRPr lang="en-GB" sz="2800" b="0" kern="0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165903" y="4288477"/>
              <a:ext cx="3575715" cy="997122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rgbClr val="FFFFFF"/>
                  </a:solidFill>
                  <a:latin typeface="Arial" pitchFamily="34" charset="0"/>
                </a:rPr>
                <a:t>Valued at </a:t>
              </a:r>
              <a:endParaRPr lang="uk-UA" sz="2000" b="0" kern="0" dirty="0">
                <a:solidFill>
                  <a:srgbClr val="FFFFFF"/>
                </a:solidFill>
                <a:latin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0" kern="0" dirty="0" smtClean="0">
                  <a:solidFill>
                    <a:srgbClr val="FFFFFF"/>
                  </a:solidFill>
                  <a:latin typeface="Arial" pitchFamily="34" charset="0"/>
                </a:rPr>
                <a:t>&gt;160</a:t>
              </a:r>
              <a:r>
                <a:rPr lang="uk-UA" sz="2800" b="0" kern="0" dirty="0" smtClean="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r>
                <a:rPr lang="uk-UA" sz="2800" b="0" kern="0" dirty="0" err="1" smtClean="0">
                  <a:solidFill>
                    <a:srgbClr val="FFFFFF"/>
                  </a:solidFill>
                  <a:latin typeface="Arial" pitchFamily="34" charset="0"/>
                </a:rPr>
                <a:t>млн.грн</a:t>
              </a:r>
              <a:endParaRPr lang="uk-UA" sz="2800" b="0" kern="0" dirty="0" smtClean="0">
                <a:solidFill>
                  <a:srgbClr val="FFFFFF"/>
                </a:solidFill>
                <a:latin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0" kern="0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3499674" y="2457078"/>
              <a:ext cx="0" cy="395287"/>
            </a:xfrm>
            <a:prstGeom prst="straightConnector1">
              <a:avLst/>
            </a:prstGeom>
            <a:solidFill>
              <a:srgbClr val="00B0F0"/>
            </a:solidFill>
            <a:ln w="31750" cap="flat" cmpd="sng" algn="ctr">
              <a:solidFill>
                <a:srgbClr val="255327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26"/>
            <p:cNvSpPr/>
            <p:nvPr/>
          </p:nvSpPr>
          <p:spPr bwMode="auto">
            <a:xfrm>
              <a:off x="5069705" y="2841138"/>
              <a:ext cx="2705209" cy="880591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0" kern="0" dirty="0" smtClean="0">
                  <a:solidFill>
                    <a:srgbClr val="FFFFFF"/>
                  </a:solidFill>
                  <a:latin typeface="Arial" pitchFamily="34" charset="0"/>
                </a:rPr>
                <a:t>37</a:t>
              </a:r>
              <a:r>
                <a:rPr lang="uk-UA" sz="2400" b="0" kern="0" dirty="0" smtClean="0">
                  <a:solidFill>
                    <a:srgbClr val="FFFFFF"/>
                  </a:solidFill>
                  <a:latin typeface="Arial" pitchFamily="34" charset="0"/>
                </a:rPr>
                <a:t> фінансових</a:t>
              </a:r>
              <a:endParaRPr lang="en-GB" sz="2400" b="0" kern="0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6502163" y="2470510"/>
              <a:ext cx="0" cy="395287"/>
            </a:xfrm>
            <a:prstGeom prst="straightConnector1">
              <a:avLst/>
            </a:prstGeom>
            <a:solidFill>
              <a:srgbClr val="00B0F0"/>
            </a:solidFill>
            <a:ln w="31750" cap="flat" cmpd="sng" algn="ctr">
              <a:solidFill>
                <a:srgbClr val="255327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Left Brace 3"/>
            <p:cNvSpPr/>
            <p:nvPr/>
          </p:nvSpPr>
          <p:spPr bwMode="auto">
            <a:xfrm rot="16200000">
              <a:off x="4790738" y="1389110"/>
              <a:ext cx="318345" cy="5142310"/>
            </a:xfrm>
            <a:prstGeom prst="leftBrace">
              <a:avLst/>
            </a:prstGeom>
            <a:noFill/>
            <a:ln w="952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 smtClean="0">
                <a:solidFill>
                  <a:srgbClr val="021F43"/>
                </a:solidFill>
                <a:cs typeface="Times New Roman" pitchFamily="18" charset="0"/>
              </a:endParaRPr>
            </a:p>
          </p:txBody>
        </p:sp>
      </p:grpSp>
      <p:sp>
        <p:nvSpPr>
          <p:cNvPr id="17" name="Rounded Rectangle 12"/>
          <p:cNvSpPr>
            <a:spLocks noChangeArrowheads="1"/>
          </p:cNvSpPr>
          <p:nvPr/>
        </p:nvSpPr>
        <p:spPr bwMode="auto">
          <a:xfrm>
            <a:off x="352697" y="1034321"/>
            <a:ext cx="8595360" cy="134912"/>
          </a:xfrm>
          <a:prstGeom prst="roundRect">
            <a:avLst>
              <a:gd name="adj" fmla="val 16667"/>
            </a:avLst>
          </a:prstGeom>
          <a:solidFill>
            <a:srgbClr val="BFCED6">
              <a:alpha val="8000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endParaRPr lang="uk-UA" sz="1800" dirty="0">
              <a:solidFill>
                <a:srgbClr val="021F43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235909" y="1710949"/>
            <a:ext cx="1397428" cy="142248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2800" b="0" dirty="0" smtClean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10 </a:t>
            </a:r>
          </a:p>
          <a:p>
            <a:pPr algn="ctr">
              <a:spcBef>
                <a:spcPts val="600"/>
              </a:spcBef>
            </a:pPr>
            <a:r>
              <a:rPr lang="uk-UA" b="0" dirty="0" smtClean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Успішно закриті</a:t>
            </a:r>
          </a:p>
          <a:p>
            <a:pPr algn="ctr">
              <a:spcBef>
                <a:spcPts val="600"/>
              </a:spcBef>
            </a:pPr>
            <a:endParaRPr lang="en-US" b="0" dirty="0" smtClean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Аграрні розписки (</a:t>
            </a:r>
            <a:r>
              <a:rPr lang="uk-UA" sz="2000" dirty="0" smtClean="0"/>
              <a:t>Результат на 9.06.2016 р</a:t>
            </a:r>
            <a:r>
              <a:rPr lang="uk-UA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9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cs419828.vk.me/v419828421/72b3/9iEB_hO-Rb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Содержимое 5"/>
          <p:cNvSpPr>
            <a:spLocks noGrp="1"/>
          </p:cNvSpPr>
          <p:nvPr>
            <p:ph idx="4294967295"/>
          </p:nvPr>
        </p:nvSpPr>
        <p:spPr>
          <a:xfrm>
            <a:off x="357188" y="1357315"/>
            <a:ext cx="8429625" cy="2805612"/>
          </a:xfrm>
        </p:spPr>
        <p:txBody>
          <a:bodyPr/>
          <a:lstStyle/>
          <a:p>
            <a:endParaRPr lang="uk-UA" sz="4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uk-UA" sz="4400" kern="1200" cap="all" dirty="0">
                <a:solidFill>
                  <a:srgbClr val="002060"/>
                </a:solidFill>
                <a:latin typeface="+mn-lt"/>
                <a:ea typeface="+mj-ea"/>
                <a:cs typeface="Andes ExtraLight"/>
              </a:rPr>
              <a:t>ПИТАННЯ ТА ОБГОВОРЕННЯ</a:t>
            </a:r>
            <a:endParaRPr lang="ru-RU" sz="4400" kern="1200" cap="all" dirty="0">
              <a:solidFill>
                <a:srgbClr val="002060"/>
              </a:solidFill>
              <a:latin typeface="+mn-lt"/>
              <a:ea typeface="+mj-ea"/>
              <a:cs typeface="Andes ExtraLight"/>
            </a:endParaRPr>
          </a:p>
        </p:txBody>
      </p:sp>
      <p:sp>
        <p:nvSpPr>
          <p:cNvPr id="207876" name="Номер слайда 3"/>
          <p:cNvSpPr txBox="1">
            <a:spLocks noGrp="1"/>
          </p:cNvSpPr>
          <p:nvPr/>
        </p:nvSpPr>
        <p:spPr bwMode="auto">
          <a:xfrm>
            <a:off x="114219" y="6294855"/>
            <a:ext cx="523456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100" dirty="0" smtClean="0">
                <a:solidFill>
                  <a:srgbClr val="337099"/>
                </a:solidFill>
                <a:ea typeface="ＭＳ Ｐゴシック" pitchFamily="34" charset="-128"/>
                <a:cs typeface="Times New Roman" pitchFamily="18" charset="0"/>
              </a:rPr>
              <a:t>52</a:t>
            </a:r>
            <a:endParaRPr lang="de-CH" sz="1100" b="1" dirty="0">
              <a:solidFill>
                <a:srgbClr val="337099"/>
              </a:solidFill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869950"/>
          </a:xfrm>
        </p:spPr>
        <p:txBody>
          <a:bodyPr>
            <a:normAutofit fontScale="90000"/>
          </a:bodyPr>
          <a:lstStyle/>
          <a:p>
            <a:r>
              <a:rPr lang="ru-RU" sz="2700" kern="1200" dirty="0" smtClean="0">
                <a:solidFill>
                  <a:srgbClr val="002345"/>
                </a:solidFill>
                <a:ea typeface="+mj-ea"/>
              </a:rPr>
              <a:t>На</a:t>
            </a:r>
            <a:r>
              <a:rPr lang="uk-UA" sz="2700" kern="1200" dirty="0" err="1" smtClean="0">
                <a:solidFill>
                  <a:srgbClr val="002345"/>
                </a:solidFill>
                <a:ea typeface="+mj-ea"/>
              </a:rPr>
              <a:t>ші</a:t>
            </a:r>
            <a:r>
              <a:rPr lang="uk-UA" sz="2700" kern="1200" dirty="0" smtClean="0">
                <a:solidFill>
                  <a:srgbClr val="002345"/>
                </a:solidFill>
                <a:ea typeface="+mj-ea"/>
              </a:rPr>
              <a:t> </a:t>
            </a:r>
            <a:r>
              <a:rPr lang="ru-RU" sz="2700" kern="1200" dirty="0" smtClean="0">
                <a:solidFill>
                  <a:srgbClr val="002345"/>
                </a:solidFill>
                <a:ea typeface="+mj-ea"/>
              </a:rPr>
              <a:t>Контакт</a:t>
            </a:r>
            <a:r>
              <a:rPr lang="uk-UA" sz="2700" kern="1200" dirty="0" smtClean="0">
                <a:solidFill>
                  <a:srgbClr val="002345"/>
                </a:solidFill>
                <a:ea typeface="+mj-ea"/>
              </a:rPr>
              <a:t>и:</a:t>
            </a:r>
            <a:br>
              <a:rPr lang="uk-UA" sz="2700" kern="1200" dirty="0" smtClean="0">
                <a:solidFill>
                  <a:srgbClr val="002345"/>
                </a:solidFill>
                <a:ea typeface="+mj-ea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5102" y="95960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</a:t>
            </a: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пілотним областям:</a:t>
            </a: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Черкаська область - Ігор Дудка </a:t>
            </a: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068 709 90 39</a:t>
            </a:r>
          </a:p>
          <a:p>
            <a:pPr marL="514350"/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095 875 49 00</a:t>
            </a:r>
          </a:p>
          <a:p>
            <a:endParaRPr lang="uk-UA" b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Вінницька область - Роман </a:t>
            </a:r>
            <a:r>
              <a:rPr lang="uk-UA" b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Колібаба</a:t>
            </a:r>
            <a:endParaRPr lang="uk-UA" b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b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067 942 74 12</a:t>
            </a:r>
          </a:p>
          <a:p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Харківська область – Тетяна </a:t>
            </a:r>
            <a:r>
              <a:rPr lang="uk-UA" b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Бривко</a:t>
            </a:r>
            <a:endParaRPr lang="uk-UA" b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b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050 482 84 82</a:t>
            </a:r>
          </a:p>
          <a:p>
            <a:pPr marL="461963">
              <a:tabLst>
                <a:tab pos="461963" algn="l"/>
              </a:tabLst>
            </a:pP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067 623 30 04</a:t>
            </a:r>
            <a:endParaRPr lang="en-US" b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8675" y="1008122"/>
            <a:ext cx="45053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 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 </a:t>
            </a:r>
            <a:endParaRPr lang="en-US" b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«Аграрні розписки в </a:t>
            </a: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країні»</a:t>
            </a:r>
          </a:p>
          <a:p>
            <a:pPr>
              <a:spcBef>
                <a:spcPts val="1200"/>
              </a:spcBef>
            </a:pP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Київ, 01010</a:t>
            </a: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Дніпровський узвіз, </a:t>
            </a: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3-й поверх</a:t>
            </a:r>
            <a:r>
              <a:rPr lang="en-US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044 490 64 00</a:t>
            </a:r>
            <a:br>
              <a:rPr lang="en-US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</a:t>
            </a:r>
            <a:r>
              <a:rPr lang="en-US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044 490 64 </a:t>
            </a:r>
            <a:r>
              <a:rPr lang="en-US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44" y="3413663"/>
            <a:ext cx="4007559" cy="2671706"/>
          </a:xfrm>
          <a:prstGeom prst="rect">
            <a:avLst/>
          </a:prstGeom>
        </p:spPr>
      </p:pic>
      <p:sp>
        <p:nvSpPr>
          <p:cNvPr id="7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53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7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СУТНІСТЬ АГРАРНОЇ РОЗПИСКИ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3402" y="1132764"/>
            <a:ext cx="6562495" cy="4928599"/>
          </a:xfrm>
        </p:spPr>
        <p:txBody>
          <a:bodyPr>
            <a:normAutofit/>
          </a:bodyPr>
          <a:lstStyle/>
          <a:p>
            <a:pPr lvl="1" algn="just">
              <a:buClr>
                <a:srgbClr val="595959"/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rgbClr val="595959"/>
                </a:solidFill>
              </a:rPr>
              <a:t>Аграрна розписка </a:t>
            </a:r>
            <a:r>
              <a:rPr lang="uk-UA" dirty="0" smtClean="0">
                <a:solidFill>
                  <a:srgbClr val="595959"/>
                </a:solidFill>
              </a:rPr>
              <a:t>– це товаророзпорядчий </a:t>
            </a:r>
            <a:r>
              <a:rPr lang="uk-UA" dirty="0">
                <a:solidFill>
                  <a:srgbClr val="595959"/>
                </a:solidFill>
              </a:rPr>
              <a:t>документ, що фіксує безумовне зобов’язання </a:t>
            </a:r>
            <a:r>
              <a:rPr lang="uk-UA" dirty="0" smtClean="0">
                <a:solidFill>
                  <a:srgbClr val="595959"/>
                </a:solidFill>
              </a:rPr>
              <a:t>боржника, </a:t>
            </a:r>
            <a:r>
              <a:rPr lang="uk-UA" dirty="0">
                <a:solidFill>
                  <a:srgbClr val="595959"/>
                </a:solidFill>
              </a:rPr>
              <a:t>яке забезпечується заставою, здійснити поставку сільськогосподарської продукції або сплатити грошові кошти на визначених у ньому </a:t>
            </a:r>
            <a:r>
              <a:rPr lang="uk-UA" dirty="0" smtClean="0">
                <a:solidFill>
                  <a:srgbClr val="595959"/>
                </a:solidFill>
              </a:rPr>
              <a:t>умовах.</a:t>
            </a: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575757"/>
                </a:solidFill>
              </a:rPr>
              <a:t>Інструмент </a:t>
            </a:r>
            <a:r>
              <a:rPr lang="uk-UA" dirty="0">
                <a:solidFill>
                  <a:srgbClr val="575757"/>
                </a:solidFill>
              </a:rPr>
              <a:t>АР був створений </a:t>
            </a:r>
            <a:r>
              <a:rPr lang="uk-UA" dirty="0" smtClean="0">
                <a:solidFill>
                  <a:srgbClr val="575757"/>
                </a:solidFill>
              </a:rPr>
              <a:t>у </a:t>
            </a:r>
            <a:r>
              <a:rPr lang="uk-UA" dirty="0">
                <a:solidFill>
                  <a:srgbClr val="575757"/>
                </a:solidFill>
              </a:rPr>
              <a:t>Бразилії, де він щороку дозволяє аграріям залучити 25 млрд. дол. США на додаток до 40 млрд. дол. США, отриманих за допомогою інших </a:t>
            </a:r>
            <a:r>
              <a:rPr lang="uk-UA" dirty="0" smtClean="0">
                <a:solidFill>
                  <a:srgbClr val="575757"/>
                </a:solidFill>
              </a:rPr>
              <a:t>інструментів.</a:t>
            </a:r>
            <a:r>
              <a:rPr lang="uk-UA" dirty="0">
                <a:solidFill>
                  <a:srgbClr val="575757"/>
                </a:solidFill>
              </a:rPr>
              <a:t/>
            </a:r>
            <a:br>
              <a:rPr lang="uk-UA" dirty="0">
                <a:solidFill>
                  <a:srgbClr val="575757"/>
                </a:solidFill>
              </a:rPr>
            </a:br>
            <a:r>
              <a:rPr lang="en-US" sz="1200" i="1" dirty="0">
                <a:solidFill>
                  <a:srgbClr val="575757"/>
                </a:solidFill>
              </a:rPr>
              <a:t>[</a:t>
            </a:r>
            <a:r>
              <a:rPr lang="uk-UA" sz="1200" i="1" dirty="0">
                <a:solidFill>
                  <a:srgbClr val="575757"/>
                </a:solidFill>
              </a:rPr>
              <a:t>джерело: дослідження МФК (2009): «Бразильска Аграрна Розписка: успіхи, уроки, та потенціал відтворення за межами Бразилії — Точка зору МФК»</a:t>
            </a:r>
            <a:r>
              <a:rPr lang="en-US" sz="1200" i="1" dirty="0">
                <a:solidFill>
                  <a:srgbClr val="575757"/>
                </a:solidFill>
              </a:rPr>
              <a:t>]</a:t>
            </a:r>
            <a:endParaRPr lang="uk-UA" sz="1200" i="1" dirty="0">
              <a:solidFill>
                <a:srgbClr val="575757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7038973" y="1100645"/>
            <a:ext cx="1859127" cy="359856"/>
          </a:xfrm>
          <a:prstGeom prst="round2SameRect">
            <a:avLst/>
          </a:prstGeom>
          <a:solidFill>
            <a:srgbClr val="BFC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 rot="10800000">
            <a:off x="7038973" y="5682955"/>
            <a:ext cx="1859127" cy="359856"/>
          </a:xfrm>
          <a:prstGeom prst="round2Same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>
                <a:latin typeface="Arial"/>
                <a:cs typeface="Arial"/>
              </a:rPr>
              <a:t>7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Roman\Pictures\фото село\55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245" y="1433016"/>
            <a:ext cx="1842449" cy="4244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44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38030" y="511750"/>
            <a:ext cx="7040092" cy="48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 cap="all">
                <a:solidFill>
                  <a:srgbClr val="595959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b="0" dirty="0">
                <a:solidFill>
                  <a:srgbClr val="002345"/>
                </a:solidFill>
                <a:ea typeface="+mj-ea"/>
              </a:rPr>
              <a:t>ЗАКОНОДАВЧЕ РЕГУЛЮВАННЯ</a:t>
            </a:r>
            <a:endParaRPr lang="en-US" sz="2400" b="0" dirty="0">
              <a:solidFill>
                <a:srgbClr val="002345"/>
              </a:solidFill>
              <a:ea typeface="+mj-ea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6934" y="1086718"/>
            <a:ext cx="8064691" cy="35889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000" b="0" dirty="0">
                <a:latin typeface="+mn-lt"/>
                <a:cs typeface="+mn-cs"/>
              </a:rPr>
              <a:t>Станом на </a:t>
            </a:r>
            <a:r>
              <a:rPr lang="uk-UA" sz="2000" b="0" dirty="0" smtClean="0">
                <a:latin typeface="+mn-lt"/>
                <a:cs typeface="+mn-cs"/>
              </a:rPr>
              <a:t>травень 2016 року</a:t>
            </a:r>
            <a:r>
              <a:rPr lang="uk-UA" sz="2000" b="0" dirty="0">
                <a:latin typeface="+mn-lt"/>
                <a:cs typeface="+mn-cs"/>
              </a:rPr>
              <a:t>:</a:t>
            </a:r>
          </a:p>
          <a:p>
            <a:pPr>
              <a:lnSpc>
                <a:spcPct val="100000"/>
              </a:lnSpc>
            </a:pPr>
            <a:endParaRPr lang="uk-UA" sz="2000" b="0" dirty="0">
              <a:latin typeface="+mn-lt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r>
              <a:rPr lang="uk-UA" dirty="0" smtClean="0"/>
              <a:t>9</a:t>
            </a:r>
            <a:endParaRPr lang="en-US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69264" y="1194354"/>
            <a:ext cx="7360921" cy="5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75000"/>
              </a:spcBef>
              <a:buClr>
                <a:srgbClr val="4C7020"/>
              </a:buClr>
              <a:buFontTx/>
              <a:buNone/>
              <a:tabLst>
                <a:tab pos="2747963" algn="l"/>
              </a:tabLst>
            </a:pPr>
            <a:endParaRPr lang="en-US" sz="2400" b="1" dirty="0">
              <a:solidFill>
                <a:srgbClr val="EA7125"/>
              </a:solidFill>
              <a:latin typeface="Gill Sans MT" pitchFamily="34" charset="0"/>
            </a:endParaRPr>
          </a:p>
        </p:txBody>
      </p:sp>
      <p:sp>
        <p:nvSpPr>
          <p:cNvPr id="10" name="Rounded Rectangle 12"/>
          <p:cNvSpPr/>
          <p:nvPr/>
        </p:nvSpPr>
        <p:spPr bwMode="auto">
          <a:xfrm>
            <a:off x="452017" y="1558587"/>
            <a:ext cx="457200" cy="427140"/>
          </a:xfrm>
          <a:prstGeom prst="roundRect">
            <a:avLst/>
          </a:prstGeom>
          <a:solidFill>
            <a:srgbClr val="139AF0"/>
          </a:solidFill>
          <a:ln w="9525" cap="flat" cmpd="sng" algn="ctr">
            <a:solidFill>
              <a:srgbClr val="139A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1" name="Rounded Rectangle 13"/>
          <p:cNvSpPr/>
          <p:nvPr/>
        </p:nvSpPr>
        <p:spPr bwMode="auto">
          <a:xfrm>
            <a:off x="981458" y="1573204"/>
            <a:ext cx="7348727" cy="427140"/>
          </a:xfrm>
          <a:prstGeom prst="roundRect">
            <a:avLst/>
          </a:prstGeom>
          <a:solidFill>
            <a:srgbClr val="BFCED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ru-RU" sz="1800" b="0" dirty="0" smtClean="0">
                <a:latin typeface="+mn-lt"/>
              </a:rPr>
              <a:t>Закон </a:t>
            </a:r>
            <a:r>
              <a:rPr lang="uk-UA" sz="1800" b="0" dirty="0" smtClean="0">
                <a:latin typeface="+mn-lt"/>
              </a:rPr>
              <a:t>України</a:t>
            </a:r>
            <a:r>
              <a:rPr lang="ru-RU" sz="1800" b="0" dirty="0" smtClean="0">
                <a:latin typeface="+mn-lt"/>
              </a:rPr>
              <a:t> «Про </a:t>
            </a:r>
            <a:r>
              <a:rPr lang="uk-UA" sz="1800" b="0" dirty="0" smtClean="0">
                <a:latin typeface="+mn-lt"/>
              </a:rPr>
              <a:t>аграрні розписки</a:t>
            </a:r>
            <a:r>
              <a:rPr lang="ru-RU" sz="1800" b="0" dirty="0" smtClean="0">
                <a:latin typeface="+mn-lt"/>
              </a:rPr>
              <a:t>»</a:t>
            </a:r>
            <a:endParaRPr lang="ru-RU" sz="1800" b="0" dirty="0">
              <a:latin typeface="+mn-lt"/>
            </a:endParaRPr>
          </a:p>
        </p:txBody>
      </p:sp>
      <p:sp>
        <p:nvSpPr>
          <p:cNvPr id="12" name="Rounded Rectangle 14"/>
          <p:cNvSpPr/>
          <p:nvPr/>
        </p:nvSpPr>
        <p:spPr bwMode="auto">
          <a:xfrm>
            <a:off x="429540" y="2127931"/>
            <a:ext cx="457200" cy="763578"/>
          </a:xfrm>
          <a:prstGeom prst="roundRect">
            <a:avLst/>
          </a:prstGeom>
          <a:solidFill>
            <a:srgbClr val="139AF0"/>
          </a:solidFill>
          <a:ln w="9525" cap="flat" cmpd="sng" algn="ctr">
            <a:solidFill>
              <a:srgbClr val="139A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3" name="Rounded Rectangle 15"/>
          <p:cNvSpPr/>
          <p:nvPr/>
        </p:nvSpPr>
        <p:spPr bwMode="auto">
          <a:xfrm>
            <a:off x="975359" y="2115932"/>
            <a:ext cx="7348729" cy="763578"/>
          </a:xfrm>
          <a:prstGeom prst="roundRect">
            <a:avLst/>
          </a:prstGeom>
          <a:solidFill>
            <a:srgbClr val="BFCED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uk-UA" sz="1800" b="0" dirty="0" smtClean="0">
                <a:latin typeface="+mn-lt"/>
              </a:rPr>
              <a:t>Постанова Кабінету Міністрів України «</a:t>
            </a:r>
            <a:r>
              <a:rPr lang="ru-RU" sz="1800" b="0" dirty="0">
                <a:latin typeface="+mn-lt"/>
              </a:rPr>
              <a:t>Про </a:t>
            </a:r>
            <a:r>
              <a:rPr lang="uk-UA" sz="1800" b="0" dirty="0" smtClean="0">
                <a:latin typeface="+mn-lt"/>
              </a:rPr>
              <a:t>затвердження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>
                <a:latin typeface="+mn-lt"/>
              </a:rPr>
              <a:t>Порядку </a:t>
            </a:r>
            <a:r>
              <a:rPr lang="uk-UA" sz="1800" b="0" dirty="0">
                <a:latin typeface="+mn-lt"/>
              </a:rPr>
              <a:t>ведення Реєстру аграрних </a:t>
            </a:r>
            <a:r>
              <a:rPr lang="uk-UA" sz="1800" b="0" dirty="0" smtClean="0">
                <a:latin typeface="+mn-lt"/>
              </a:rPr>
              <a:t>розписок» </a:t>
            </a:r>
            <a:endParaRPr lang="uk-UA" sz="1800" b="0" dirty="0">
              <a:latin typeface="+mn-lt"/>
            </a:endParaRPr>
          </a:p>
        </p:txBody>
      </p:sp>
      <p:sp>
        <p:nvSpPr>
          <p:cNvPr id="14" name="Rounded Rectangle 16"/>
          <p:cNvSpPr/>
          <p:nvPr/>
        </p:nvSpPr>
        <p:spPr bwMode="auto">
          <a:xfrm>
            <a:off x="429540" y="3019687"/>
            <a:ext cx="457200" cy="1268908"/>
          </a:xfrm>
          <a:prstGeom prst="roundRect">
            <a:avLst/>
          </a:prstGeom>
          <a:solidFill>
            <a:srgbClr val="139AF0"/>
          </a:solidFill>
          <a:ln w="9525" cap="flat" cmpd="sng" algn="ctr">
            <a:solidFill>
              <a:srgbClr val="139A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5" name="Rounded Rectangle 17"/>
          <p:cNvSpPr/>
          <p:nvPr/>
        </p:nvSpPr>
        <p:spPr bwMode="auto">
          <a:xfrm>
            <a:off x="981458" y="3019687"/>
            <a:ext cx="7348727" cy="1268908"/>
          </a:xfrm>
          <a:prstGeom prst="roundRect">
            <a:avLst/>
          </a:prstGeom>
          <a:solidFill>
            <a:srgbClr val="BFCED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uk-UA" sz="1800" b="0" dirty="0" smtClean="0">
                <a:latin typeface="+mn-lt"/>
              </a:rPr>
              <a:t>Спільний Наказ Міністерства аграрної політики та продовольства України та Міністерства юстиції України «</a:t>
            </a:r>
            <a:r>
              <a:rPr lang="ru-RU" sz="1800" b="0" dirty="0" smtClean="0">
                <a:latin typeface="+mn-lt"/>
              </a:rPr>
              <a:t>Про</a:t>
            </a:r>
            <a:r>
              <a:rPr lang="uk-UA" sz="1800" b="0" dirty="0" smtClean="0">
                <a:latin typeface="+mn-lt"/>
              </a:rPr>
              <a:t> запровадження пілотного проекту з відпрацювання технології введення в обіг аграрних розписок»</a:t>
            </a:r>
            <a:endParaRPr lang="uk-UA" sz="1800" b="0" dirty="0">
              <a:latin typeface="+mn-lt"/>
            </a:endParaRPr>
          </a:p>
        </p:txBody>
      </p:sp>
      <p:sp>
        <p:nvSpPr>
          <p:cNvPr id="16" name="Rounded Rectangle 18"/>
          <p:cNvSpPr/>
          <p:nvPr/>
        </p:nvSpPr>
        <p:spPr bwMode="auto">
          <a:xfrm>
            <a:off x="404475" y="4416773"/>
            <a:ext cx="457200" cy="1792957"/>
          </a:xfrm>
          <a:prstGeom prst="roundRect">
            <a:avLst/>
          </a:prstGeom>
          <a:solidFill>
            <a:srgbClr val="139AF0"/>
          </a:solidFill>
          <a:ln w="9525" cap="flat" cmpd="sng" algn="ctr">
            <a:solidFill>
              <a:srgbClr val="139A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7" name="Rounded Rectangle 19"/>
          <p:cNvSpPr/>
          <p:nvPr/>
        </p:nvSpPr>
        <p:spPr bwMode="auto">
          <a:xfrm>
            <a:off x="981458" y="4409173"/>
            <a:ext cx="7348727" cy="1800557"/>
          </a:xfrm>
          <a:prstGeom prst="roundRect">
            <a:avLst/>
          </a:prstGeom>
          <a:solidFill>
            <a:srgbClr val="BFCED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uk-UA" sz="1800" b="0" dirty="0" smtClean="0">
                <a:latin typeface="+mn-lt"/>
              </a:rPr>
              <a:t>Зміни </a:t>
            </a:r>
            <a:r>
              <a:rPr lang="uk-UA" sz="1800" b="0" dirty="0">
                <a:latin typeface="+mn-lt"/>
              </a:rPr>
              <a:t>до </a:t>
            </a:r>
            <a:r>
              <a:rPr lang="uk-UA" sz="1800" b="0" dirty="0" smtClean="0">
                <a:latin typeface="+mn-lt"/>
              </a:rPr>
              <a:t>Наказів</a:t>
            </a:r>
            <a:r>
              <a:rPr lang="ru-RU" sz="1800" b="0" dirty="0" smtClean="0">
                <a:latin typeface="+mn-lt"/>
              </a:rPr>
              <a:t> </a:t>
            </a:r>
            <a:r>
              <a:rPr lang="uk-UA" sz="1800" b="0" dirty="0">
                <a:latin typeface="+mn-lt"/>
              </a:rPr>
              <a:t>Міністерства </a:t>
            </a:r>
            <a:r>
              <a:rPr lang="uk-UA" sz="1800" b="0" dirty="0" smtClean="0">
                <a:latin typeface="+mn-lt"/>
              </a:rPr>
              <a:t>юстиції України «Про затвердження порядку вчинення нотаріальних дій нотаріусами України</a:t>
            </a:r>
            <a:r>
              <a:rPr lang="ru-RU" sz="1800" b="0" dirty="0" smtClean="0">
                <a:latin typeface="+mn-lt"/>
              </a:rPr>
              <a:t>», «Про </a:t>
            </a:r>
            <a:r>
              <a:rPr lang="uk-UA" sz="1800" b="0" dirty="0" smtClean="0">
                <a:latin typeface="+mn-lt"/>
              </a:rPr>
              <a:t>правила ведення нотаріального діловодства</a:t>
            </a:r>
            <a:r>
              <a:rPr lang="ru-RU" sz="1800" b="0" dirty="0" smtClean="0">
                <a:latin typeface="+mn-lt"/>
              </a:rPr>
              <a:t>»,</a:t>
            </a:r>
            <a:r>
              <a:rPr lang="uk-UA" sz="1800" b="0" dirty="0" smtClean="0">
                <a:latin typeface="+mn-lt"/>
              </a:rPr>
              <a:t> Інструкції з організації примусового виконання рішень та наказу Міністерства фінансів України «Про затвердження </a:t>
            </a:r>
            <a:r>
              <a:rPr lang="ru-RU" sz="1800" b="0" dirty="0" err="1" smtClean="0">
                <a:latin typeface="+mn-lt"/>
              </a:rPr>
              <a:t>Інструкції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>
                <a:latin typeface="+mn-lt"/>
              </a:rPr>
              <a:t>про порядок </a:t>
            </a:r>
            <a:r>
              <a:rPr lang="ru-RU" sz="1800" b="0" dirty="0" err="1">
                <a:latin typeface="+mn-lt"/>
              </a:rPr>
              <a:t>обчислення</a:t>
            </a:r>
            <a:r>
              <a:rPr lang="ru-RU" sz="1800" b="0" dirty="0">
                <a:latin typeface="+mn-lt"/>
              </a:rPr>
              <a:t> та </a:t>
            </a:r>
            <a:r>
              <a:rPr lang="ru-RU" sz="1800" b="0" dirty="0" err="1">
                <a:latin typeface="+mn-lt"/>
              </a:rPr>
              <a:t>справляння</a:t>
            </a:r>
            <a:r>
              <a:rPr lang="ru-RU" sz="1800" b="0" dirty="0">
                <a:latin typeface="+mn-lt"/>
              </a:rPr>
              <a:t> державного </a:t>
            </a:r>
            <a:r>
              <a:rPr lang="ru-RU" sz="1800" b="0" dirty="0" err="1" smtClean="0">
                <a:latin typeface="+mn-lt"/>
              </a:rPr>
              <a:t>мита</a:t>
            </a:r>
            <a:r>
              <a:rPr lang="ru-RU" sz="1800" b="0" dirty="0" smtClean="0">
                <a:latin typeface="+mn-lt"/>
              </a:rPr>
              <a:t>»</a:t>
            </a:r>
            <a:endParaRPr lang="uk-UA" sz="18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9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072" y="2607817"/>
            <a:ext cx="2738945" cy="24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4" descr="http://www.torange.biz/photo/2/13/%D0%9F%D0%B0%D1%87%D0%BA%D0%B0-%D0%B4%D0%BE%D0%BB%D0%B0%D1%80%D1%96%D0%B2-%D0%B2-%D1%80%D1%83%D0%BA%D0%B0%D1%85-1240574480_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9592" y="2611725"/>
            <a:ext cx="2743200" cy="2429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1083817" y="1658556"/>
            <a:ext cx="2743200" cy="1086957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ТОВАРНА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ounded Rectangle 12"/>
          <p:cNvSpPr>
            <a:spLocks noChangeArrowheads="1"/>
          </p:cNvSpPr>
          <p:nvPr/>
        </p:nvSpPr>
        <p:spPr bwMode="auto">
          <a:xfrm>
            <a:off x="1083817" y="4859164"/>
            <a:ext cx="2751909" cy="548640"/>
          </a:xfrm>
          <a:prstGeom prst="roundRect">
            <a:avLst>
              <a:gd name="adj" fmla="val 16667"/>
            </a:avLst>
          </a:prstGeom>
          <a:solidFill>
            <a:srgbClr val="BFCED6">
              <a:alpha val="8000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uk-UA" sz="1800" dirty="0" smtClean="0">
                <a:latin typeface="+mn-lt"/>
              </a:rPr>
              <a:t>Поставка продукції</a:t>
            </a:r>
            <a:endParaRPr lang="uk-UA" sz="1800" dirty="0">
              <a:latin typeface="+mn-lt"/>
            </a:endParaRPr>
          </a:p>
        </p:txBody>
      </p:sp>
      <p:sp>
        <p:nvSpPr>
          <p:cNvPr id="27" name="Rounded Rectangle 10"/>
          <p:cNvSpPr>
            <a:spLocks noChangeArrowheads="1"/>
          </p:cNvSpPr>
          <p:nvPr/>
        </p:nvSpPr>
        <p:spPr bwMode="auto">
          <a:xfrm>
            <a:off x="5139592" y="1687131"/>
            <a:ext cx="2747109" cy="1086957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ФІНАНСОВА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ounded Rectangle 12"/>
          <p:cNvSpPr>
            <a:spLocks noChangeArrowheads="1"/>
          </p:cNvSpPr>
          <p:nvPr/>
        </p:nvSpPr>
        <p:spPr bwMode="auto">
          <a:xfrm>
            <a:off x="5143501" y="4861196"/>
            <a:ext cx="2743200" cy="548640"/>
          </a:xfrm>
          <a:prstGeom prst="roundRect">
            <a:avLst>
              <a:gd name="adj" fmla="val 16667"/>
            </a:avLst>
          </a:prstGeom>
          <a:solidFill>
            <a:srgbClr val="BFCED6">
              <a:alpha val="8000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uk-UA" sz="1800" dirty="0" smtClean="0">
                <a:latin typeface="+mn-lt"/>
              </a:rPr>
              <a:t>Грошова виплата</a:t>
            </a:r>
            <a:endParaRPr lang="uk-UA" sz="1800" dirty="0">
              <a:latin typeface="+mn-lt"/>
            </a:endParaRPr>
          </a:p>
        </p:txBody>
      </p:sp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402518" y="500185"/>
            <a:ext cx="8439487" cy="5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 cap="all">
                <a:solidFill>
                  <a:srgbClr val="595959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b="0" cap="none" dirty="0">
                <a:solidFill>
                  <a:srgbClr val="021F43"/>
                </a:solidFill>
              </a:rPr>
              <a:t>ВИДИ АГРАРНИХ РОЗПИСОК</a:t>
            </a:r>
            <a:endParaRPr lang="en-US" sz="2400" b="0" cap="none" dirty="0">
              <a:solidFill>
                <a:srgbClr val="021F43"/>
              </a:solidFill>
            </a:endParaRPr>
          </a:p>
        </p:txBody>
      </p:sp>
      <p:sp>
        <p:nvSpPr>
          <p:cNvPr id="22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0" dirty="0" smtClean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5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8"/>
          <p:cNvSpPr>
            <a:spLocks noChangeArrowheads="1"/>
          </p:cNvSpPr>
          <p:nvPr/>
        </p:nvSpPr>
        <p:spPr bwMode="auto">
          <a:xfrm>
            <a:off x="400050" y="1204531"/>
            <a:ext cx="8477250" cy="1350808"/>
          </a:xfrm>
          <a:prstGeom prst="roundRect">
            <a:avLst>
              <a:gd name="adj" fmla="val 16667"/>
            </a:avLst>
          </a:prstGeom>
          <a:solidFill>
            <a:srgbClr val="BFCED6">
              <a:alpha val="8000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just"/>
            <a:r>
              <a:rPr lang="uk-UA" sz="2000" b="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uk-UA" sz="2000" b="0" dirty="0" smtClean="0">
                <a:latin typeface="+mn-lt"/>
              </a:rPr>
              <a:t>Предмет зобов'язання – безумовна поставка </a:t>
            </a:r>
            <a:r>
              <a:rPr lang="uk-UA" sz="2000" b="0" dirty="0" err="1" smtClean="0">
                <a:latin typeface="+mn-lt"/>
              </a:rPr>
              <a:t>с.г</a:t>
            </a:r>
            <a:r>
              <a:rPr lang="uk-UA" sz="2000" b="0" dirty="0" smtClean="0">
                <a:latin typeface="+mn-lt"/>
              </a:rPr>
              <a:t>. продукції згідно вказаних в розписці кількості та якості, чи згідно формули перерахунку на випадок поставки продукції іншої якості</a:t>
            </a:r>
            <a:endParaRPr lang="uk-UA" sz="2000" dirty="0">
              <a:latin typeface="+mn-lt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2667167" y="3582869"/>
            <a:ext cx="4557621" cy="85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22616" y="539259"/>
            <a:ext cx="797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</a:pPr>
            <a:r>
              <a:rPr lang="uk-UA" sz="2400" b="0" dirty="0" smtClean="0">
                <a:solidFill>
                  <a:srgbClr val="002345"/>
                </a:solidFill>
                <a:latin typeface="+mn-lt"/>
                <a:cs typeface="Andes ExtraLight"/>
              </a:rPr>
              <a:t>ТОВАРНА АГРАРНА РОЗПИСКА</a:t>
            </a:r>
            <a:endParaRPr lang="uk-UA" sz="2400" b="0" dirty="0">
              <a:solidFill>
                <a:srgbClr val="002345"/>
              </a:solidFill>
              <a:latin typeface="+mn-lt"/>
              <a:cs typeface="Andes ExtraLigh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00050" y="3109895"/>
            <a:ext cx="2125504" cy="585101"/>
          </a:xfrm>
          <a:prstGeom prst="rect">
            <a:avLst/>
          </a:prstGeom>
          <a:solidFill>
            <a:srgbClr val="BCD1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uk-UA" sz="1800" b="0" dirty="0" smtClean="0">
                <a:latin typeface="+mn-lt"/>
                <a:cs typeface="Times New Roman" pitchFamily="18" charset="0"/>
              </a:rPr>
              <a:t>БОРЖНИК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309084" y="3109895"/>
            <a:ext cx="1472965" cy="585101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КРЕДИТОР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7167" y="5238662"/>
            <a:ext cx="392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0" dirty="0" smtClean="0">
                <a:latin typeface="+mn-lt"/>
              </a:rPr>
              <a:t>(3) Поставка </a:t>
            </a:r>
            <a:r>
              <a:rPr lang="uk-UA" sz="1800" b="0" dirty="0" err="1" smtClean="0">
                <a:latin typeface="+mn-lt"/>
              </a:rPr>
              <a:t>с.г</a:t>
            </a:r>
            <a:r>
              <a:rPr lang="uk-UA" sz="1800" b="0" dirty="0" smtClean="0">
                <a:latin typeface="+mn-lt"/>
              </a:rPr>
              <a:t>. продукції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14686" y="3222089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0" dirty="0" smtClean="0">
                <a:latin typeface="+mn-lt"/>
              </a:rPr>
              <a:t>(2) Оформлення розписки</a:t>
            </a:r>
            <a:r>
              <a:rPr lang="en-US" sz="1800" b="0" dirty="0" smtClean="0">
                <a:latin typeface="+mn-lt"/>
              </a:rPr>
              <a:t> </a:t>
            </a:r>
            <a:r>
              <a:rPr lang="ru-RU" sz="1800" b="0" dirty="0" smtClean="0">
                <a:latin typeface="+mn-lt"/>
              </a:rPr>
              <a:t>у </a:t>
            </a:r>
            <a:r>
              <a:rPr lang="uk-UA" sz="1800" b="0" dirty="0" smtClean="0">
                <a:latin typeface="+mn-lt"/>
              </a:rPr>
              <a:t>нотаріуса</a:t>
            </a:r>
            <a:endParaRPr lang="uk-UA" sz="1800" b="0" dirty="0">
              <a:latin typeface="+mn-lt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 flipH="1" flipV="1">
            <a:off x="2667167" y="3191371"/>
            <a:ext cx="4548096" cy="1049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823562" y="2822039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0" dirty="0" smtClean="0">
                <a:latin typeface="+mn-lt"/>
              </a:rPr>
              <a:t>(4) Повернення погашеної розписки</a:t>
            </a:r>
            <a:endParaRPr lang="uk-UA" sz="1800" b="0" dirty="0">
              <a:latin typeface="+mn-lt"/>
            </a:endParaRPr>
          </a:p>
        </p:txBody>
      </p:sp>
      <p:sp>
        <p:nvSpPr>
          <p:cNvPr id="4" name="Левая круглая скобка 3"/>
          <p:cNvSpPr/>
          <p:nvPr/>
        </p:nvSpPr>
        <p:spPr bwMode="auto">
          <a:xfrm rot="16200000">
            <a:off x="4486389" y="1030897"/>
            <a:ext cx="503023" cy="5973754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9" name="Левая круглая скобка 38"/>
          <p:cNvSpPr/>
          <p:nvPr/>
        </p:nvSpPr>
        <p:spPr bwMode="auto">
          <a:xfrm rot="5400000" flipH="1">
            <a:off x="3656365" y="1027469"/>
            <a:ext cx="2050337" cy="7477125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5052" y="3766263"/>
            <a:ext cx="2708573" cy="1233371"/>
          </a:xfrm>
          <a:prstGeom prst="bracketPai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15888" marR="0" indent="-115888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  <a:tabLst/>
              <a:defRPr kumimoji="0" sz="1300" b="0" i="0" u="none" strike="noStrike" cap="none" normalizeH="0" baseline="0">
                <a:ln>
                  <a:noFill/>
                </a:ln>
                <a:effectLst/>
                <a:cs typeface="Times New Roman" pitchFamily="18" charset="0"/>
              </a:defRPr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139AF0"/>
                </a:solidFill>
                <a:latin typeface="+mn-lt"/>
              </a:rPr>
              <a:t> </a:t>
            </a:r>
            <a:r>
              <a:rPr lang="uk-UA" sz="1800" dirty="0" smtClean="0">
                <a:latin typeface="+mn-lt"/>
              </a:rPr>
              <a:t>Грошові кошти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+mn-lt"/>
              </a:rPr>
              <a:t> Поставлений товар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+mn-lt"/>
              </a:rPr>
              <a:t> Виконані роботи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+mn-lt"/>
              </a:rPr>
              <a:t> Надані послуги</a:t>
            </a:r>
            <a:endParaRPr lang="uk-UA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448" y="3909310"/>
            <a:ext cx="52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smtClean="0">
                <a:latin typeface="+mn-lt"/>
              </a:rPr>
              <a:t>(1)</a:t>
            </a:r>
            <a:endParaRPr lang="ru-RU" sz="1800" b="0" dirty="0">
              <a:latin typeface="+mn-lt"/>
            </a:endParaRPr>
          </a:p>
        </p:txBody>
      </p:sp>
      <p:sp>
        <p:nvSpPr>
          <p:cNvPr id="21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0" dirty="0" smtClean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2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8"/>
          <p:cNvSpPr>
            <a:spLocks noChangeArrowheads="1"/>
          </p:cNvSpPr>
          <p:nvPr/>
        </p:nvSpPr>
        <p:spPr bwMode="auto">
          <a:xfrm>
            <a:off x="400050" y="1204531"/>
            <a:ext cx="8477250" cy="1350808"/>
          </a:xfrm>
          <a:prstGeom prst="roundRect">
            <a:avLst>
              <a:gd name="adj" fmla="val 16667"/>
            </a:avLst>
          </a:prstGeom>
          <a:solidFill>
            <a:srgbClr val="BFCED6">
              <a:alpha val="8000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just">
              <a:spcBef>
                <a:spcPts val="1200"/>
              </a:spcBef>
            </a:pPr>
            <a:r>
              <a:rPr lang="uk-UA" sz="2000" b="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uk-UA" sz="2000" b="0" dirty="0" smtClean="0">
                <a:latin typeface="+mn-lt"/>
              </a:rPr>
              <a:t>Предмет зобов'язання – виплата грошових коштів згідно формули розрахунку суми, прив'язаної до конкретного виду та кількості </a:t>
            </a:r>
            <a:r>
              <a:rPr lang="uk-UA" sz="2000" b="0" dirty="0" err="1" smtClean="0">
                <a:latin typeface="+mn-lt"/>
              </a:rPr>
              <a:t>с.г</a:t>
            </a:r>
            <a:r>
              <a:rPr lang="uk-UA" sz="2000" b="0" dirty="0" smtClean="0">
                <a:latin typeface="+mn-lt"/>
              </a:rPr>
              <a:t>. продукції</a:t>
            </a:r>
            <a:endParaRPr lang="uk-UA" sz="2000" b="0" dirty="0">
              <a:latin typeface="+mn-lt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2667167" y="3582869"/>
            <a:ext cx="4557621" cy="85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2518" y="535699"/>
            <a:ext cx="797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</a:pPr>
            <a:r>
              <a:rPr lang="uk-UA" sz="2400" b="0" dirty="0" smtClean="0">
                <a:solidFill>
                  <a:srgbClr val="002345"/>
                </a:solidFill>
                <a:latin typeface="+mn-lt"/>
                <a:cs typeface="Andes ExtraLight"/>
              </a:rPr>
              <a:t>ФІНАНСОВА АГРАРНА РОЗПИСКА </a:t>
            </a:r>
            <a:endParaRPr lang="uk-UA" sz="2400" b="0" dirty="0">
              <a:solidFill>
                <a:srgbClr val="002345"/>
              </a:solidFill>
              <a:latin typeface="+mn-lt"/>
              <a:cs typeface="Andes ExtraLigh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00049" y="3109895"/>
            <a:ext cx="2086897" cy="585101"/>
          </a:xfrm>
          <a:prstGeom prst="rect">
            <a:avLst/>
          </a:prstGeom>
          <a:solidFill>
            <a:srgbClr val="BCD1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itchFamily="18" charset="0"/>
              </a:rPr>
              <a:t>БОРЖНИК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309084" y="3109895"/>
            <a:ext cx="1472965" cy="585101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КРЕДИТОР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7167" y="5238662"/>
            <a:ext cx="392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0" dirty="0" smtClean="0">
                <a:latin typeface="+mn-lt"/>
              </a:rPr>
              <a:t>(3) Виплата грошових коштів</a:t>
            </a:r>
            <a:endParaRPr lang="uk-UA" sz="1800" b="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7271" y="3222089"/>
            <a:ext cx="47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0" dirty="0" smtClean="0">
                <a:latin typeface="+mn-lt"/>
              </a:rPr>
              <a:t>(2) Оформлення розписки у нотаріуса</a:t>
            </a:r>
            <a:endParaRPr lang="uk-UA" sz="1800" b="0" dirty="0">
              <a:latin typeface="+mn-lt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 flipH="1" flipV="1">
            <a:off x="2619375" y="3191371"/>
            <a:ext cx="4595888" cy="1049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885709" y="2822039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0" dirty="0" smtClean="0">
                <a:latin typeface="+mn-lt"/>
              </a:rPr>
              <a:t>(4) Повернення погашеної розписки</a:t>
            </a:r>
            <a:endParaRPr lang="uk-UA" sz="1800" b="0" dirty="0">
              <a:latin typeface="+mn-lt"/>
            </a:endParaRPr>
          </a:p>
        </p:txBody>
      </p:sp>
      <p:sp>
        <p:nvSpPr>
          <p:cNvPr id="4" name="Левая круглая скобка 3"/>
          <p:cNvSpPr/>
          <p:nvPr/>
        </p:nvSpPr>
        <p:spPr bwMode="auto">
          <a:xfrm rot="16200000">
            <a:off x="4486389" y="1030897"/>
            <a:ext cx="503023" cy="5973754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9" name="Левая круглая скобка 38"/>
          <p:cNvSpPr/>
          <p:nvPr/>
        </p:nvSpPr>
        <p:spPr bwMode="auto">
          <a:xfrm rot="5400000" flipH="1">
            <a:off x="3724630" y="959206"/>
            <a:ext cx="1913810" cy="7477125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5052" y="3766263"/>
            <a:ext cx="2708573" cy="1233371"/>
          </a:xfrm>
          <a:prstGeom prst="bracketPai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15888" marR="0" indent="-115888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  <a:tabLst/>
              <a:defRPr kumimoji="0" sz="1300" b="0" i="0" u="none" strike="noStrike" cap="none" normalizeH="0" baseline="0">
                <a:ln>
                  <a:noFill/>
                </a:ln>
                <a:effectLst/>
                <a:cs typeface="Times New Roman" pitchFamily="18" charset="0"/>
              </a:defRPr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+mn-lt"/>
              </a:rPr>
              <a:t> Грошові кошти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+mn-lt"/>
              </a:rPr>
              <a:t> Поставлений товар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+mn-lt"/>
              </a:rPr>
              <a:t> Виконані роботи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+mn-lt"/>
              </a:rPr>
              <a:t> Надані послуги</a:t>
            </a:r>
            <a:endParaRPr lang="uk-UA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448" y="3909310"/>
            <a:ext cx="52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smtClean="0">
                <a:latin typeface="+mn-lt"/>
              </a:rPr>
              <a:t>(1)</a:t>
            </a:r>
            <a:endParaRPr lang="ru-RU" sz="1800" b="0" dirty="0">
              <a:latin typeface="+mn-lt"/>
            </a:endParaRPr>
          </a:p>
        </p:txBody>
      </p:sp>
      <p:sp>
        <p:nvSpPr>
          <p:cNvPr id="21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0" dirty="0" smtClean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4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07" t="14034" r="10666" b="12531"/>
          <a:stretch/>
        </p:blipFill>
        <p:spPr>
          <a:xfrm>
            <a:off x="346841" y="1524000"/>
            <a:ext cx="4025462" cy="3731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68" y="1698241"/>
            <a:ext cx="3885198" cy="283619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43401" y="301625"/>
            <a:ext cx="843965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02345"/>
                </a:solidFill>
                <a:latin typeface="+mj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021F43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021F43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021F43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021F43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uk-UA" kern="0" dirty="0" smtClean="0"/>
              <a:t>СТОРОНИ ЗА АГРАРНИМИ РОЗПИСКАМИ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/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817368" y="1039589"/>
            <a:ext cx="3885198" cy="789212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uk-UA" dirty="0">
                <a:solidFill>
                  <a:schemeClr val="bg1"/>
                </a:solidFill>
                <a:latin typeface="+mn-lt"/>
              </a:rPr>
              <a:t>ХТО МОЖЕ БУТИ </a:t>
            </a:r>
            <a:r>
              <a:rPr lang="uk-UA" dirty="0" smtClean="0">
                <a:solidFill>
                  <a:schemeClr val="bg1"/>
                </a:solidFill>
                <a:latin typeface="+mn-lt"/>
              </a:rPr>
              <a:t>КРЕДИТОРОМ </a:t>
            </a:r>
          </a:p>
          <a:p>
            <a:pPr marL="115888" indent="-115888" algn="ctr"/>
            <a:r>
              <a:rPr lang="uk-UA" dirty="0" smtClean="0">
                <a:solidFill>
                  <a:schemeClr val="bg1"/>
                </a:solidFill>
                <a:latin typeface="+mn-lt"/>
              </a:rPr>
              <a:t>ЗА </a:t>
            </a:r>
            <a:r>
              <a:rPr lang="uk-UA" dirty="0">
                <a:solidFill>
                  <a:schemeClr val="bg1"/>
                </a:solidFill>
                <a:latin typeface="+mn-lt"/>
              </a:rPr>
              <a:t>АГРАРНОЮ РОЗПИСКОЮ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ounded Rectangle 12"/>
          <p:cNvSpPr>
            <a:spLocks noChangeArrowheads="1"/>
          </p:cNvSpPr>
          <p:nvPr/>
        </p:nvSpPr>
        <p:spPr bwMode="auto">
          <a:xfrm>
            <a:off x="4817368" y="4180114"/>
            <a:ext cx="3885198" cy="2014651"/>
          </a:xfrm>
          <a:prstGeom prst="roundRect">
            <a:avLst>
              <a:gd name="adj" fmla="val 16667"/>
            </a:avLst>
          </a:prstGeom>
          <a:solidFill>
            <a:srgbClr val="BFCED6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uk-UA" sz="1400" dirty="0">
                <a:latin typeface="+mn-lt"/>
              </a:rPr>
              <a:t>Будь-хто з цього переліку:</a:t>
            </a:r>
          </a:p>
          <a:p>
            <a:pPr marL="227013" indent="-112713">
              <a:buFont typeface="Arial" panose="020B0604020202020204" pitchFamily="34" charset="0"/>
              <a:buChar char="•"/>
            </a:pPr>
            <a:r>
              <a:rPr lang="uk-UA" sz="1300" dirty="0">
                <a:latin typeface="+mn-lt"/>
              </a:rPr>
              <a:t>Постачальники с/г </a:t>
            </a:r>
            <a:r>
              <a:rPr lang="uk-UA" sz="1300" dirty="0" smtClean="0">
                <a:latin typeface="+mn-lt"/>
              </a:rPr>
              <a:t>техніки</a:t>
            </a:r>
            <a:r>
              <a:rPr lang="uk-UA" sz="1300" dirty="0">
                <a:latin typeface="+mn-lt"/>
              </a:rPr>
              <a:t>;</a:t>
            </a:r>
          </a:p>
          <a:p>
            <a:pPr marL="227013" indent="-112713">
              <a:buFont typeface="Arial" panose="020B0604020202020204" pitchFamily="34" charset="0"/>
              <a:buChar char="•"/>
            </a:pPr>
            <a:r>
              <a:rPr lang="uk-UA" sz="1300" dirty="0">
                <a:latin typeface="+mn-lt"/>
              </a:rPr>
              <a:t>Постачальники ПММ;</a:t>
            </a:r>
          </a:p>
          <a:p>
            <a:pPr marL="227013" indent="-112713">
              <a:buFont typeface="Arial" panose="020B0604020202020204" pitchFamily="34" charset="0"/>
              <a:buChar char="•"/>
            </a:pPr>
            <a:r>
              <a:rPr lang="ru-RU" sz="1300" dirty="0">
                <a:latin typeface="+mn-lt"/>
              </a:rPr>
              <a:t>Постачальники насіння, добрив, ЗЗР;</a:t>
            </a:r>
          </a:p>
          <a:p>
            <a:pPr marL="227013" indent="-112713">
              <a:buFont typeface="Arial" panose="020B0604020202020204" pitchFamily="34" charset="0"/>
              <a:buChar char="•"/>
            </a:pPr>
            <a:r>
              <a:rPr lang="ru-RU" sz="1300" dirty="0">
                <a:latin typeface="+mn-lt"/>
              </a:rPr>
              <a:t>Виконавці робіт та послуг;</a:t>
            </a:r>
          </a:p>
          <a:p>
            <a:pPr marL="227013" indent="-112713">
              <a:buFont typeface="Arial" panose="020B0604020202020204" pitchFamily="34" charset="0"/>
              <a:buChar char="•"/>
            </a:pPr>
            <a:r>
              <a:rPr lang="ru-RU" sz="1300" dirty="0">
                <a:latin typeface="+mn-lt"/>
              </a:rPr>
              <a:t>Банки, фінансові установи;</a:t>
            </a:r>
          </a:p>
          <a:p>
            <a:pPr marL="227013" indent="-112713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n-lt"/>
              </a:rPr>
              <a:t>Агротрейдери</a:t>
            </a:r>
            <a:r>
              <a:rPr lang="ru-RU" sz="1300" dirty="0">
                <a:latin typeface="+mn-lt"/>
              </a:rPr>
              <a:t>;</a:t>
            </a:r>
          </a:p>
          <a:p>
            <a:pPr marL="227013" indent="-112713">
              <a:buFont typeface="Arial" panose="020B0604020202020204" pitchFamily="34" charset="0"/>
              <a:buChar char="•"/>
            </a:pPr>
            <a:r>
              <a:rPr lang="ru-RU" sz="1300" dirty="0">
                <a:latin typeface="+mn-lt"/>
              </a:rPr>
              <a:t>Інші учасники ринку.</a:t>
            </a:r>
          </a:p>
        </p:txBody>
      </p:sp>
      <p:sp>
        <p:nvSpPr>
          <p:cNvPr id="14" name="Rounded Rectangle 8"/>
          <p:cNvSpPr>
            <a:spLocks noChangeArrowheads="1"/>
          </p:cNvSpPr>
          <p:nvPr/>
        </p:nvSpPr>
        <p:spPr bwMode="auto">
          <a:xfrm>
            <a:off x="343400" y="1039589"/>
            <a:ext cx="4039413" cy="789212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15888" indent="-115888" algn="ctr"/>
            <a:r>
              <a:rPr lang="uk-UA" dirty="0">
                <a:solidFill>
                  <a:schemeClr val="bg1"/>
                </a:solidFill>
                <a:latin typeface="+mn-lt"/>
              </a:rPr>
              <a:t>ХТО МОЖЕ БУТИ ПОЗИЧАЛЬНИКОМ ЗА АГРАРНОЮ РОЗПИСКОЮ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ounded Rectangle 12"/>
          <p:cNvSpPr>
            <a:spLocks noChangeArrowheads="1"/>
          </p:cNvSpPr>
          <p:nvPr/>
        </p:nvSpPr>
        <p:spPr bwMode="auto">
          <a:xfrm>
            <a:off x="343400" y="4188822"/>
            <a:ext cx="4039413" cy="2005943"/>
          </a:xfrm>
          <a:prstGeom prst="roundRect">
            <a:avLst>
              <a:gd name="adj" fmla="val 16667"/>
            </a:avLst>
          </a:prstGeom>
          <a:solidFill>
            <a:srgbClr val="BFCED6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latin typeface="+mn-lt"/>
              </a:rPr>
              <a:t>Особи, </a:t>
            </a:r>
            <a:endParaRPr lang="ru-RU" sz="1400" dirty="0" smtClean="0">
              <a:latin typeface="+mn-lt"/>
            </a:endParaRPr>
          </a:p>
          <a:p>
            <a:pPr algn="ctr"/>
            <a:r>
              <a:rPr lang="ru-RU" sz="1400" dirty="0" smtClean="0">
                <a:latin typeface="+mn-lt"/>
              </a:rPr>
              <a:t>які </a:t>
            </a:r>
            <a:r>
              <a:rPr lang="ru-RU" sz="1400" dirty="0">
                <a:latin typeface="+mn-lt"/>
              </a:rPr>
              <a:t>мають право власності на земельну ділянку с/г призначення, або право користування </a:t>
            </a:r>
            <a:r>
              <a:rPr lang="ru-RU" sz="1400" dirty="0" smtClean="0">
                <a:latin typeface="+mn-lt"/>
              </a:rPr>
              <a:t>земельною ділянкою для </a:t>
            </a:r>
            <a:r>
              <a:rPr lang="ru-RU" sz="1400" dirty="0">
                <a:latin typeface="+mn-lt"/>
              </a:rPr>
              <a:t>здійснення виробництва с/г продукції</a:t>
            </a:r>
            <a:r>
              <a:rPr lang="ru-RU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14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ЗАСТАВА ЗА АГРАРНОЮ РОЗПИСКОЮ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3401" y="1132520"/>
            <a:ext cx="6174131" cy="298840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575757"/>
                </a:solidFill>
              </a:rPr>
              <a:t>Предметом застави </a:t>
            </a:r>
            <a:r>
              <a:rPr lang="uk-UA" dirty="0" smtClean="0">
                <a:solidFill>
                  <a:srgbClr val="575757"/>
                </a:solidFill>
              </a:rPr>
              <a:t>за аграрною розпискою є </a:t>
            </a:r>
            <a:r>
              <a:rPr lang="uk-UA" b="1" dirty="0" smtClean="0">
                <a:solidFill>
                  <a:srgbClr val="575757"/>
                </a:solidFill>
              </a:rPr>
              <a:t>майбутня сільськогосподарська продукція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575757"/>
                </a:solidFill>
              </a:rPr>
              <a:t>Майбутня</a:t>
            </a:r>
            <a:r>
              <a:rPr lang="ru-RU" dirty="0" smtClean="0">
                <a:solidFill>
                  <a:srgbClr val="575757"/>
                </a:solidFill>
              </a:rPr>
              <a:t> </a:t>
            </a:r>
            <a:r>
              <a:rPr lang="ru-RU" dirty="0">
                <a:solidFill>
                  <a:srgbClr val="575757"/>
                </a:solidFill>
              </a:rPr>
              <a:t>сільськогосподарська продукція не може перебувати у інших заставах на день </a:t>
            </a:r>
            <a:r>
              <a:rPr lang="ru-RU" dirty="0" err="1">
                <a:solidFill>
                  <a:srgbClr val="575757"/>
                </a:solidFill>
              </a:rPr>
              <a:t>видачі</a:t>
            </a:r>
            <a:r>
              <a:rPr lang="ru-RU" dirty="0">
                <a:solidFill>
                  <a:srgbClr val="575757"/>
                </a:solidFill>
              </a:rPr>
              <a:t> </a:t>
            </a:r>
            <a:r>
              <a:rPr lang="uk-UA" dirty="0" smtClean="0">
                <a:solidFill>
                  <a:srgbClr val="575757"/>
                </a:solidFill>
              </a:rPr>
              <a:t>розписки</a:t>
            </a:r>
            <a:r>
              <a:rPr lang="ru-RU" dirty="0" smtClean="0">
                <a:solidFill>
                  <a:srgbClr val="575757"/>
                </a:solidFill>
              </a:rPr>
              <a:t> (</a:t>
            </a:r>
            <a:r>
              <a:rPr lang="uk-UA" dirty="0" smtClean="0">
                <a:solidFill>
                  <a:srgbClr val="575757"/>
                </a:solidFill>
              </a:rPr>
              <a:t>окрім ніж у заставі за іншими аграрними розписками</a:t>
            </a:r>
            <a:r>
              <a:rPr lang="ru-RU" dirty="0" smtClean="0">
                <a:solidFill>
                  <a:srgbClr val="575757"/>
                </a:solidFill>
              </a:rPr>
              <a:t>)</a:t>
            </a:r>
            <a:endParaRPr lang="ru-RU" dirty="0">
              <a:solidFill>
                <a:srgbClr val="5757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75757"/>
                </a:solidFill>
              </a:rPr>
              <a:t>На день збору, предметом застави стає відповідна кількість зібраної сільськогосподарської </a:t>
            </a:r>
            <a:r>
              <a:rPr lang="ru-RU" dirty="0" smtClean="0">
                <a:solidFill>
                  <a:srgbClr val="575757"/>
                </a:solidFill>
              </a:rPr>
              <a:t>продукції</a:t>
            </a:r>
            <a:endParaRPr lang="ru-RU" dirty="0">
              <a:solidFill>
                <a:srgbClr val="57575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2" t="25451" r="4706" b="9390"/>
          <a:stretch/>
        </p:blipFill>
        <p:spPr>
          <a:xfrm rot="5400000">
            <a:off x="5531759" y="2625898"/>
            <a:ext cx="4873557" cy="1859126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/>
        </p:nvSpPr>
        <p:spPr bwMode="auto">
          <a:xfrm>
            <a:off x="7038973" y="1100645"/>
            <a:ext cx="1859127" cy="359856"/>
          </a:xfrm>
          <a:prstGeom prst="round2SameRect">
            <a:avLst/>
          </a:prstGeom>
          <a:solidFill>
            <a:srgbClr val="BFC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Round Same Side Corner Rectangle 15"/>
          <p:cNvSpPr/>
          <p:nvPr/>
        </p:nvSpPr>
        <p:spPr bwMode="auto">
          <a:xfrm rot="10800000">
            <a:off x="7038973" y="5682955"/>
            <a:ext cx="1859127" cy="359856"/>
          </a:xfrm>
          <a:prstGeom prst="round2Same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7F7F7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Rounded Rectangle 13"/>
          <p:cNvSpPr/>
          <p:nvPr/>
        </p:nvSpPr>
        <p:spPr bwMode="auto">
          <a:xfrm>
            <a:off x="418292" y="5012675"/>
            <a:ext cx="6024348" cy="1030137"/>
          </a:xfrm>
          <a:prstGeom prst="roundRect">
            <a:avLst/>
          </a:prstGeom>
          <a:solidFill>
            <a:srgbClr val="139AF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Земля не є предметом </a:t>
            </a: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застави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за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аграрною розпискою</a:t>
            </a:r>
            <a:endParaRPr lang="ru-RU" sz="20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Arial"/>
                <a:cs typeface="Arial"/>
              </a:rPr>
              <a:t>15</a:t>
            </a:r>
            <a:endParaRPr lang="en-US" sz="1100" b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0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C+Fixed+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IFC+Fixed+Logo</Template>
  <TotalTime>14600</TotalTime>
  <Words>1119</Words>
  <Application>Microsoft Office PowerPoint</Application>
  <PresentationFormat>Экран (4:3)</PresentationFormat>
  <Paragraphs>225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IFC+Fixed+Logo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1_Full Page Interior</vt:lpstr>
      <vt:lpstr>АГРАРНІ РОЗПИСКИ</vt:lpstr>
      <vt:lpstr>Проект «Аграрні розписки в Україні» </vt:lpstr>
      <vt:lpstr>СУТНІСТЬ АГРАРНОЇ РОЗПИСКИ  </vt:lpstr>
      <vt:lpstr>Слайд 4</vt:lpstr>
      <vt:lpstr>Слайд 5</vt:lpstr>
      <vt:lpstr>Слайд 6</vt:lpstr>
      <vt:lpstr>Слайд 7</vt:lpstr>
      <vt:lpstr>Слайд 8</vt:lpstr>
      <vt:lpstr>ЗАСТАВА ЗА АГРАРНОЮ РОЗПИСКОЮ  </vt:lpstr>
      <vt:lpstr>Слайд 10</vt:lpstr>
      <vt:lpstr>Слайд 11</vt:lpstr>
      <vt:lpstr>Слайд 12</vt:lpstr>
      <vt:lpstr>Слайд 13</vt:lpstr>
      <vt:lpstr>ПІДГОТОВКА АГРАРНОЇ РОЗПИСКИ  </vt:lpstr>
      <vt:lpstr>ШЛЯХИ ВИКОРИСТАННЯ АГРАРНИХ РОЗПИСОК ДЛЯ ЗМЕНШЕННЯ РИЗИКІВ </vt:lpstr>
      <vt:lpstr>РЕЄСТР АГРАРНИХ РОЗПИСОК  </vt:lpstr>
      <vt:lpstr>ВИКОНАННЯ ТОВАРНОЇ АГРАРНОЇ РОЗПИСКИ  </vt:lpstr>
      <vt:lpstr>ВИКОНАННЯ ФІНАНСОВОЇ АГРАРНОЇ РОЗПИСКИ  </vt:lpstr>
      <vt:lpstr>ЗОБОВ’ЯЗАННЯ КРЕДИТОРА  </vt:lpstr>
      <vt:lpstr>СТРАХУВАННЯ ЗАСТАВИ</vt:lpstr>
      <vt:lpstr>ПЕРЕВАГИ ТА НОВІ МОЖЛИВОСТІ для учасників обігу аграрних розписок</vt:lpstr>
      <vt:lpstr>ПЕРЕВАГИ ТА НОВІ МОЖЛИВОСТІ для учасників обігу аграрних розписок</vt:lpstr>
      <vt:lpstr>Державні органи влади</vt:lpstr>
      <vt:lpstr>ПАРТНЕРИ ПРОЕКТУ «АГРАРНІ РОЗПИСКИ»</vt:lpstr>
      <vt:lpstr>АГРАРНІ РОЗПИСКИ</vt:lpstr>
      <vt:lpstr>Аграрні розписки (Результат на 9.06.2016 р.)</vt:lpstr>
      <vt:lpstr>Слайд 27</vt:lpstr>
      <vt:lpstr>Наші Контакти:  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Andriy Redko</dc:creator>
  <cp:lastModifiedBy>Roman</cp:lastModifiedBy>
  <cp:revision>468</cp:revision>
  <cp:lastPrinted>2014-10-17T08:25:32Z</cp:lastPrinted>
  <dcterms:created xsi:type="dcterms:W3CDTF">2014-09-01T06:54:37Z</dcterms:created>
  <dcterms:modified xsi:type="dcterms:W3CDTF">2016-06-09T05:37:19Z</dcterms:modified>
</cp:coreProperties>
</file>