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47" autoAdjust="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01BEB4-339D-491F-933A-958BA2EB47EB}" type="datetimeFigureOut">
              <a:rPr lang="ru-RU" smtClean="0"/>
              <a:pPr/>
              <a:t>08.06.2016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83361AC-3CC1-4032-A115-8FACCBAACA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357298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b="1" dirty="0" smtClean="0"/>
              <a:t>ОПОДАТКУВАННЯ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в аграрному </a:t>
            </a:r>
            <a:r>
              <a:rPr lang="ru-RU" sz="5400" b="1" dirty="0" err="1" smtClean="0"/>
              <a:t>бізнесі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2786058"/>
            <a:ext cx="7406640" cy="3071834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pPr algn="ctr"/>
            <a:r>
              <a:rPr lang="uk-UA" sz="4400" b="1" dirty="0" smtClean="0"/>
              <a:t>Стан справ і перспективи</a:t>
            </a:r>
          </a:p>
          <a:p>
            <a:pPr algn="ctr"/>
            <a:endParaRPr lang="uk-UA" sz="4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uk-UA" sz="4400" b="1" dirty="0" err="1" smtClean="0">
                <a:solidFill>
                  <a:schemeClr val="accent2">
                    <a:lumMod val="75000"/>
                  </a:schemeClr>
                </a:solidFill>
              </a:rPr>
              <a:t>Ел</a:t>
            </a:r>
            <a:r>
              <a:rPr lang="ru-RU" sz="4400" b="1" dirty="0" err="1" smtClean="0">
                <a:solidFill>
                  <a:schemeClr val="accent2">
                    <a:lumMod val="75000"/>
                  </a:schemeClr>
                </a:solidFill>
              </a:rPr>
              <a:t>ьвіра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4400" b="1" dirty="0" err="1" smtClean="0">
                <a:solidFill>
                  <a:schemeClr val="accent2">
                    <a:lumMod val="75000"/>
                  </a:schemeClr>
                </a:solidFill>
              </a:rPr>
              <a:t>Ткачева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endParaRPr lang="uk-UA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uk-UA" dirty="0" smtClean="0"/>
              <a:t>Інститут податкових реформ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357290" y="2500306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643182"/>
            <a:ext cx="7143800" cy="3857652"/>
          </a:xfrm>
          <a:prstGeom prst="rect">
            <a:avLst/>
          </a:prstGeom>
        </p:spPr>
        <p:txBody>
          <a:bodyPr anchor="ctr">
            <a:normAutofit fontScale="62500" lnSpcReduction="20000"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Розподліл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податкового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кредиту, 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ru-RU" sz="16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Чим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загрожує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невірне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визначення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податкових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зобовязань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ru-RU" sz="16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Система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електронного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адміністрування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ПДВ</a:t>
            </a:r>
            <a:endParaRPr lang="ru-RU" sz="43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ru-RU" sz="16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Реєстрація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податкових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накладних</a:t>
            </a:r>
            <a:endParaRPr lang="ru-RU" sz="43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ru-RU" sz="16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Схеми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товарних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і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грошових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потоків</a:t>
            </a:r>
            <a:endParaRPr lang="ru-RU" sz="43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ru-RU" sz="16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Перспективи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зміни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Податкового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кодекса</a:t>
            </a:r>
            <a:r>
              <a:rPr kumimoji="0" lang="uk-UA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uk-UA" sz="4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00166" y="107154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uk-UA" sz="6700" b="1" dirty="0" smtClean="0"/>
              <a:t>ПДВ: </a:t>
            </a:r>
            <a:r>
              <a:rPr lang="uk-UA" b="1" dirty="0" smtClean="0">
                <a:solidFill>
                  <a:srgbClr val="FF0000"/>
                </a:solidFill>
              </a:rPr>
              <a:t>проблеми, 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на які варто звернути увагу керівникам господарств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357290" y="2500306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00166" y="107154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/>
              <a:t/>
            </a:r>
            <a:br>
              <a:rPr lang="ru-RU" sz="6700" b="1" dirty="0" smtClean="0"/>
            </a:br>
            <a:r>
              <a:rPr lang="ru-RU" sz="6700" b="1" dirty="0" smtClean="0"/>
              <a:t/>
            </a:r>
            <a:br>
              <a:rPr lang="ru-RU" sz="6700" b="1" dirty="0" smtClean="0"/>
            </a:br>
            <a:r>
              <a:rPr lang="ru-RU" sz="6700" b="1" dirty="0" smtClean="0"/>
              <a:t>Единый </a:t>
            </a:r>
            <a:r>
              <a:rPr lang="ru-RU" sz="6700" b="1" dirty="0" err="1" smtClean="0"/>
              <a:t>податок</a:t>
            </a:r>
            <a:r>
              <a:rPr lang="ru-RU" sz="6700" b="1" dirty="0" smtClean="0"/>
              <a:t> </a:t>
            </a:r>
            <a:br>
              <a:rPr lang="ru-RU" sz="6700" b="1" dirty="0" smtClean="0"/>
            </a:br>
            <a:r>
              <a:rPr lang="ru-RU" sz="6700" b="1" dirty="0" smtClean="0"/>
              <a:t>4–</a:t>
            </a:r>
            <a:r>
              <a:rPr lang="ru-RU" sz="6700" b="1" dirty="0" err="1" smtClean="0"/>
              <a:t>й</a:t>
            </a:r>
            <a:r>
              <a:rPr lang="ru-RU" sz="6700" b="1" dirty="0" smtClean="0"/>
              <a:t> </a:t>
            </a:r>
            <a:r>
              <a:rPr lang="ru-RU" sz="6700" b="1" dirty="0" err="1" smtClean="0"/>
              <a:t>групи</a:t>
            </a:r>
            <a:r>
              <a:rPr lang="uk-UA" sz="6700" b="1" dirty="0" smtClean="0"/>
              <a:t>: </a:t>
            </a:r>
            <a:br>
              <a:rPr lang="uk-UA" sz="6700" b="1" dirty="0" smtClean="0"/>
            </a:br>
            <a:r>
              <a:rPr lang="uk-UA" sz="6700" b="1" dirty="0" smtClean="0"/>
              <a:t/>
            </a:r>
            <a:br>
              <a:rPr lang="uk-UA" sz="6700" b="1" dirty="0" smtClean="0"/>
            </a:br>
            <a:r>
              <a:rPr lang="uk-UA" b="1" dirty="0" smtClean="0">
                <a:solidFill>
                  <a:srgbClr val="FF0000"/>
                </a:solidFill>
              </a:rPr>
              <a:t>пропозиції з вдосконалення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357290" y="2500306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71604" y="2357430"/>
            <a:ext cx="7143800" cy="3857652"/>
          </a:xfrm>
          <a:prstGeom prst="rect">
            <a:avLst/>
          </a:prstGeom>
        </p:spPr>
        <p:txBody>
          <a:bodyPr anchor="ctr">
            <a:normAutofit fontScale="62500" lnSpcReduction="20000"/>
          </a:bodyPr>
          <a:lstStyle/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Перспективи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реформування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ДФС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ru-RU" sz="43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Перспективи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зміни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процесу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оскардення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результатів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пепевірок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ru-RU" sz="43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Сроки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дії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мораторію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проведення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перевірок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ru-RU" sz="43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endParaRPr lang="ru-RU" sz="1600" b="1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Чим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загрожує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невірне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визначення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податкових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43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зобовязань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00166" y="107154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uk-UA" sz="6700" b="1" smtClean="0"/>
              <a:t>Актуальні питання: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718</TotalTime>
  <Words>66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ОПОДАТКУВАННЯ в аграрному бізнесі</vt:lpstr>
      <vt:lpstr>ПДВ: проблеми,  на які варто звернути увагу керівникам господарств</vt:lpstr>
      <vt:lpstr>  Единый податок  4–й групи:   пропозиції з вдосконалення</vt:lpstr>
      <vt:lpstr>Актуальні питання: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КАПІТАЛІЗАЦІЯ в АПК</dc:title>
  <dc:creator>vladimir</dc:creator>
  <cp:lastModifiedBy>vladimir</cp:lastModifiedBy>
  <cp:revision>98</cp:revision>
  <dcterms:created xsi:type="dcterms:W3CDTF">2016-02-19T13:36:37Z</dcterms:created>
  <dcterms:modified xsi:type="dcterms:W3CDTF">2016-06-08T20:38:54Z</dcterms:modified>
</cp:coreProperties>
</file>