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97" r:id="rId1"/>
    <p:sldMasterId id="2147485242" r:id="rId2"/>
    <p:sldMasterId id="2147485369" r:id="rId3"/>
    <p:sldMasterId id="2147485265" r:id="rId4"/>
    <p:sldMasterId id="2147485268" r:id="rId5"/>
    <p:sldMasterId id="2147485273" r:id="rId6"/>
    <p:sldMasterId id="2147485303" r:id="rId7"/>
    <p:sldMasterId id="2147485297" r:id="rId8"/>
    <p:sldMasterId id="2147485288" r:id="rId9"/>
    <p:sldMasterId id="2147485281" r:id="rId10"/>
    <p:sldMasterId id="2147485311" r:id="rId11"/>
    <p:sldMasterId id="2147485206" r:id="rId12"/>
    <p:sldMasterId id="2147485361" r:id="rId13"/>
  </p:sldMasterIdLst>
  <p:notesMasterIdLst>
    <p:notesMasterId r:id="rId36"/>
  </p:notesMasterIdLst>
  <p:handoutMasterIdLst>
    <p:handoutMasterId r:id="rId37"/>
  </p:handoutMasterIdLst>
  <p:sldIdLst>
    <p:sldId id="950" r:id="rId14"/>
    <p:sldId id="1010" r:id="rId15"/>
    <p:sldId id="1004" r:id="rId16"/>
    <p:sldId id="1013" r:id="rId17"/>
    <p:sldId id="1012" r:id="rId18"/>
    <p:sldId id="1014" r:id="rId19"/>
    <p:sldId id="968" r:id="rId20"/>
    <p:sldId id="943" r:id="rId21"/>
    <p:sldId id="971" r:id="rId22"/>
    <p:sldId id="974" r:id="rId23"/>
    <p:sldId id="975" r:id="rId24"/>
    <p:sldId id="980" r:id="rId25"/>
    <p:sldId id="979" r:id="rId26"/>
    <p:sldId id="981" r:id="rId27"/>
    <p:sldId id="982" r:id="rId28"/>
    <p:sldId id="983" r:id="rId29"/>
    <p:sldId id="984" r:id="rId30"/>
    <p:sldId id="998" r:id="rId31"/>
    <p:sldId id="999" r:id="rId32"/>
    <p:sldId id="994" r:id="rId33"/>
    <p:sldId id="995" r:id="rId34"/>
    <p:sldId id="1002" r:id="rId3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sya Zhuchenko" initials="O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ADE4"/>
    <a:srgbClr val="021F43"/>
    <a:srgbClr val="002345"/>
    <a:srgbClr val="595956"/>
    <a:srgbClr val="7F7F7F"/>
    <a:srgbClr val="9A3324"/>
    <a:srgbClr val="BFCED6"/>
    <a:srgbClr val="014C6D"/>
    <a:srgbClr val="26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2980" autoAdjust="0"/>
  </p:normalViewPr>
  <p:slideViewPr>
    <p:cSldViewPr snapToGrid="0">
      <p:cViewPr varScale="1">
        <p:scale>
          <a:sx n="109" d="100"/>
          <a:sy n="109" d="100"/>
        </p:scale>
        <p:origin x="16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22"/>
    </p:cViewPr>
  </p:sorterViewPr>
  <p:notesViewPr>
    <p:cSldViewPr snapToGrid="0">
      <p:cViewPr varScale="1">
        <p:scale>
          <a:sx n="54" d="100"/>
          <a:sy n="54" d="100"/>
        </p:scale>
        <p:origin x="-2814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WB.AD.WORLDBANK.ORG\VFS$\CO\UAKBP01\IFC-Shared\ECA%20Agri-Finance%20Project\Andriy\Market_2016\Report\Svod_2014-2015_analysi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WB.AD.WORLDBANK.ORG\VFS$\CO\UAKBP01\IFC-Shared\ECA%20Agri-Finance%20Project\Andriy\Market_2016\Report\Svod_2014-2015_analysi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WB.AD.WORLDBANK.ORG\VFS$\CO\UAKBP01\IFC-Shared\ECA%20Agri-Finance%20Project\Andriy\Market_2016\Report\Svod_2015-2016_analysis_AZ._vic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WB.AD.WORLDBANK.ORG\VFS$\CO\UAKBP01\IFC-Shared\ECA%20Agri-Finance%20Project\Andriy\Market_2016\Report\Svod_2015-2016_analysis_AZ._vic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334308211473569E-2"/>
          <c:y val="5.0925925925925923E-2"/>
          <c:w val="0.89056727909011368"/>
          <c:h val="0.84167468649752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'For Report'!$A$14</c:f>
              <c:strCache>
                <c:ptCount val="1"/>
                <c:pt idx="0">
                  <c:v>Сума премій, млн. $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'For Report'!$B$5:$L$5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'For Report'!$B$14:$L$14</c:f>
              <c:numCache>
                <c:formatCode>#,##0</c:formatCode>
                <c:ptCount val="11"/>
                <c:pt idx="0">
                  <c:v>2.5346534653465347</c:v>
                </c:pt>
                <c:pt idx="1">
                  <c:v>5.6435643564356441</c:v>
                </c:pt>
                <c:pt idx="2">
                  <c:v>23.10891089108911</c:v>
                </c:pt>
                <c:pt idx="3">
                  <c:v>29.770114942528739</c:v>
                </c:pt>
                <c:pt idx="4">
                  <c:v>5.2513128282070518</c:v>
                </c:pt>
                <c:pt idx="5">
                  <c:v>9.1138920490456332</c:v>
                </c:pt>
                <c:pt idx="6">
                  <c:v>17.089409080080745</c:v>
                </c:pt>
                <c:pt idx="7">
                  <c:v>16.314274990616791</c:v>
                </c:pt>
                <c:pt idx="8">
                  <c:v>16.939822344551484</c:v>
                </c:pt>
                <c:pt idx="9">
                  <c:v>5.6251243584733546</c:v>
                </c:pt>
                <c:pt idx="10">
                  <c:v>3.3904883858282369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741680"/>
        <c:axId val="445742072"/>
      </c:scatterChart>
      <c:valAx>
        <c:axId val="4457416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5742072"/>
        <c:crosses val="autoZero"/>
        <c:crossBetween val="midCat"/>
      </c:valAx>
      <c:valAx>
        <c:axId val="4457420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5741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834183921454265"/>
          <c:y val="9.6534776902887129E-2"/>
          <c:w val="0.44933872849227174"/>
          <c:h val="0.80880971128608914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2.0236901474490202E-2"/>
                  <c:y val="-4.26713671014390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60-48A2-8FCD-DC2CDCBB7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637580255605568E-2"/>
                  <c:y val="8.524712911087934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60-48A2-8FCD-DC2CDCBB7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414624687504337E-2"/>
                  <c:y val="2.94579839075186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60-48A2-8FCD-DC2CDCBB7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0172120018784437E-2"/>
                  <c:y val="-3.828001078461125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60-48A2-8FCD-DC2CDCBB7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404513083736057E-2"/>
                  <c:y val="-3.12119352682046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160-48A2-8FCD-DC2CDCBB7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4822771229438094E-3"/>
                  <c:y val="-6.66329517245661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160-48A2-8FCD-DC2CDCBB7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3912219301660289E-2"/>
                  <c:y val="-6.80015788242762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160-48A2-8FCD-DC2CDCBB7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Analysis!$C$3:$C$14</c:f>
              <c:strCache>
                <c:ptCount val="12"/>
                <c:pt idx="0">
                  <c:v>Інго Україна</c:v>
                </c:pt>
                <c:pt idx="1">
                  <c:v>Оранта-січ</c:v>
                </c:pt>
                <c:pt idx="2">
                  <c:v>Страхові гарантії</c:v>
                </c:pt>
                <c:pt idx="3">
                  <c:v>PZU Україна</c:v>
                </c:pt>
                <c:pt idx="4">
                  <c:v>Фініст</c:v>
                </c:pt>
                <c:pt idx="5">
                  <c:v>Брокбізнес</c:v>
                </c:pt>
                <c:pt idx="6">
                  <c:v>Теком</c:v>
                </c:pt>
                <c:pt idx="7">
                  <c:v>Аска</c:v>
                </c:pt>
                <c:pt idx="8">
                  <c:v>AXA страхування</c:v>
                </c:pt>
                <c:pt idx="9">
                  <c:v>Універсальна</c:v>
                </c:pt>
                <c:pt idx="10">
                  <c:v>УАСК</c:v>
                </c:pt>
                <c:pt idx="11">
                  <c:v>УПСК</c:v>
                </c:pt>
              </c:strCache>
            </c:strRef>
          </c:cat>
          <c:val>
            <c:numRef>
              <c:f>Analysis!$G$3:$G$14</c:f>
              <c:numCache>
                <c:formatCode>0.0%</c:formatCode>
                <c:ptCount val="12"/>
                <c:pt idx="0">
                  <c:v>0.15348399246704331</c:v>
                </c:pt>
                <c:pt idx="1">
                  <c:v>6.2146892655367235E-2</c:v>
                </c:pt>
                <c:pt idx="2">
                  <c:v>2.8248587570621469E-3</c:v>
                </c:pt>
                <c:pt idx="3">
                  <c:v>0.28060263653483991</c:v>
                </c:pt>
                <c:pt idx="4">
                  <c:v>0.20903954802259886</c:v>
                </c:pt>
                <c:pt idx="5">
                  <c:v>1.977401129943503E-2</c:v>
                </c:pt>
                <c:pt idx="6">
                  <c:v>3.1073446327683617E-2</c:v>
                </c:pt>
                <c:pt idx="7">
                  <c:v>1.6949152542372881E-2</c:v>
                </c:pt>
                <c:pt idx="8">
                  <c:v>0.160075329566855</c:v>
                </c:pt>
                <c:pt idx="9">
                  <c:v>6.5913370998116763E-3</c:v>
                </c:pt>
                <c:pt idx="10">
                  <c:v>5.2730696798493411E-2</c:v>
                </c:pt>
                <c:pt idx="11">
                  <c:v>4.7080979284369112E-3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160-48A2-8FCD-DC2CDCBB7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89506172839508"/>
          <c:y val="9.3055555555555558E-2"/>
          <c:w val="0.4521604938271605"/>
          <c:h val="0.81388888888888888"/>
        </c:manualLayout>
      </c:layout>
      <c:pieChart>
        <c:varyColors val="1"/>
        <c:ser>
          <c:idx val="0"/>
          <c:order val="0"/>
          <c:tx>
            <c:strRef>
              <c:f>Analysis!$C$331</c:f>
              <c:strCache>
                <c:ptCount val="1"/>
                <c:pt idx="0">
                  <c:v>Відсоток договорів</c:v>
                </c:pt>
              </c:strCache>
            </c:strRef>
          </c:tx>
          <c:dLbls>
            <c:dLbl>
              <c:idx val="0"/>
              <c:layout>
                <c:manualLayout>
                  <c:x val="-0.13416026474951501"/>
                  <c:y val="-0.215212528810583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92-4264-B6F8-652308353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98653429190918E-2"/>
                  <c:y val="2.8736404066193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92-4264-B6F8-652308353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620431359123587"/>
                  <c:y val="0.148723821856886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92-4264-B6F8-652308353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983704210886683E-2"/>
                  <c:y val="-4.01560561475685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92-4264-B6F8-652308353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21328312221842E-2"/>
                  <c:y val="-9.59655589043857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92-4264-B6F8-652308353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885473011525739E-2"/>
                  <c:y val="-9.90443628270300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92-4264-B6F8-652308353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465091863517061"/>
                  <c:y val="-3.23224418133622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92-4264-B6F8-652308353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1034348967248662E-2"/>
                  <c:y val="1.39796020119644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92-4264-B6F8-652308353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3270122104302179"/>
                  <c:y val="5.47609853145403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92-4264-B6F8-652308353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Analysis!$B$332:$B$340</c:f>
              <c:strCache>
                <c:ptCount val="9"/>
                <c:pt idx="0">
                  <c:v>Озима пшениця</c:v>
                </c:pt>
                <c:pt idx="1">
                  <c:v>Озимий ячмінь</c:v>
                </c:pt>
                <c:pt idx="2">
                  <c:v>Озимий ріпак</c:v>
                </c:pt>
                <c:pt idx="3">
                  <c:v>Соняшник</c:v>
                </c:pt>
                <c:pt idx="4">
                  <c:v>Кукурудза</c:v>
                </c:pt>
                <c:pt idx="5">
                  <c:v>Ярий ячмінь</c:v>
                </c:pt>
                <c:pt idx="6">
                  <c:v>Соя</c:v>
                </c:pt>
                <c:pt idx="7">
                  <c:v>Озиме жито</c:v>
                </c:pt>
                <c:pt idx="8">
                  <c:v>Інше</c:v>
                </c:pt>
              </c:strCache>
            </c:strRef>
          </c:cat>
          <c:val>
            <c:numRef>
              <c:f>Analysis!$C$332:$C$340</c:f>
              <c:numCache>
                <c:formatCode>0.0%</c:formatCode>
                <c:ptCount val="9"/>
                <c:pt idx="0">
                  <c:v>0.41902071563088511</c:v>
                </c:pt>
                <c:pt idx="1">
                  <c:v>6.5913370998116755E-2</c:v>
                </c:pt>
                <c:pt idx="2">
                  <c:v>0.2975517890772128</c:v>
                </c:pt>
                <c:pt idx="3">
                  <c:v>8.851224105461393E-2</c:v>
                </c:pt>
                <c:pt idx="4">
                  <c:v>7.0621468926553674E-2</c:v>
                </c:pt>
                <c:pt idx="5">
                  <c:v>1.4124293785310734E-2</c:v>
                </c:pt>
                <c:pt idx="6">
                  <c:v>1.8832391713747645E-2</c:v>
                </c:pt>
                <c:pt idx="7">
                  <c:v>4.7080979284369112E-3</c:v>
                </c:pt>
                <c:pt idx="8">
                  <c:v>2.0715630885122412E-2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192-4264-B6F8-652308353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144041022649941"/>
          <c:y val="9.2517716535433087E-2"/>
          <c:w val="0.45169145523476228"/>
          <c:h val="0.81304461942257211"/>
        </c:manualLayout>
      </c:layout>
      <c:pieChart>
        <c:varyColors val="1"/>
        <c:ser>
          <c:idx val="0"/>
          <c:order val="0"/>
          <c:tx>
            <c:strRef>
              <c:f>Analysis!$D$3</c:f>
              <c:strCache>
                <c:ptCount val="1"/>
                <c:pt idx="0">
                  <c:v>Кількість договорів (зимовий період)</c:v>
                </c:pt>
              </c:strCache>
            </c:strRef>
          </c:tx>
          <c:dLbls>
            <c:dLbl>
              <c:idx val="1"/>
              <c:layout>
                <c:manualLayout>
                  <c:x val="-2.7135295238933121E-3"/>
                  <c:y val="2.3839382079650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852751045008267E-3"/>
                  <c:y val="1.2310367454068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0474298254617615E-3"/>
                  <c:y val="-1.97776595901186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5272266944285594E-3"/>
                  <c:y val="-2.25793163770202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0626011134083099E-2"/>
                  <c:y val="-4.13730859951933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4796991158228132E-2"/>
                  <c:y val="3.498448824124429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9158902931390989E-2"/>
                  <c:y val="1.6278542059624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7598871648244102E-2"/>
                  <c:y val="2.10981317681443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Analysis!$C$4:$C$13</c:f>
              <c:strCache>
                <c:ptCount val="10"/>
                <c:pt idx="0">
                  <c:v>Інго Україна</c:v>
                </c:pt>
                <c:pt idx="1">
                  <c:v>Оранта-січ</c:v>
                </c:pt>
                <c:pt idx="2">
                  <c:v>PZU Україна</c:v>
                </c:pt>
                <c:pt idx="3">
                  <c:v>Аска</c:v>
                </c:pt>
                <c:pt idx="4">
                  <c:v>AXA страхування</c:v>
                </c:pt>
                <c:pt idx="5">
                  <c:v>Універсальна</c:v>
                </c:pt>
                <c:pt idx="6">
                  <c:v>УПСК</c:v>
                </c:pt>
                <c:pt idx="7">
                  <c:v>ТАС</c:v>
                </c:pt>
                <c:pt idx="8">
                  <c:v>Здорово</c:v>
                </c:pt>
                <c:pt idx="9">
                  <c:v>Країна</c:v>
                </c:pt>
              </c:strCache>
            </c:strRef>
          </c:cat>
          <c:val>
            <c:numRef>
              <c:f>Analysis!$G$4:$G$13</c:f>
              <c:numCache>
                <c:formatCode>0.0%</c:formatCode>
                <c:ptCount val="10"/>
                <c:pt idx="0">
                  <c:v>0.36245954692556637</c:v>
                </c:pt>
                <c:pt idx="1">
                  <c:v>1.2944983818770227E-2</c:v>
                </c:pt>
                <c:pt idx="2">
                  <c:v>0.1553398058252427</c:v>
                </c:pt>
                <c:pt idx="3">
                  <c:v>0.12621359223300971</c:v>
                </c:pt>
                <c:pt idx="4">
                  <c:v>4.8543689320388349E-2</c:v>
                </c:pt>
                <c:pt idx="5">
                  <c:v>0.19741100323624594</c:v>
                </c:pt>
                <c:pt idx="6">
                  <c:v>1.2944983818770227E-2</c:v>
                </c:pt>
                <c:pt idx="7">
                  <c:v>2.9126213592233011E-2</c:v>
                </c:pt>
                <c:pt idx="8">
                  <c:v>1.9417475728155338E-2</c:v>
                </c:pt>
                <c:pt idx="9">
                  <c:v>3.5598705501618123E-2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49236900942937"/>
          <c:y val="8.4232720909886261E-2"/>
          <c:w val="0.45506087780694082"/>
          <c:h val="0.81910958005249346"/>
        </c:manualLayout>
      </c:layout>
      <c:pieChart>
        <c:varyColors val="1"/>
        <c:ser>
          <c:idx val="0"/>
          <c:order val="0"/>
          <c:tx>
            <c:strRef>
              <c:f>'For Report'!$I$196</c:f>
              <c:strCache>
                <c:ptCount val="1"/>
                <c:pt idx="0">
                  <c:v>Сума премій</c:v>
                </c:pt>
              </c:strCache>
            </c:strRef>
          </c:tx>
          <c:dLbls>
            <c:dLbl>
              <c:idx val="0"/>
              <c:layout>
                <c:manualLayout>
                  <c:x val="0.33222712025861634"/>
                  <c:y val="-0.103987620469714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7490347490347"/>
                      <c:h val="8.391885708720395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9532813669110448E-2"/>
                  <c:y val="-3.06938920547002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5890615024472"/>
                      <c:h val="9.889015264198056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2925331406308657E-2"/>
                  <c:y val="-1.79780663034836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93976949215183"/>
                      <c:h val="9.889015264198056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4243852048614309E-2"/>
                  <c:y val="1.89304157125315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'For Report'!$B$197:$B$200</c:f>
              <c:strCache>
                <c:ptCount val="4"/>
                <c:pt idx="0">
                  <c:v>озима пшениця</c:v>
                </c:pt>
                <c:pt idx="1">
                  <c:v>озимий ячмінь</c:v>
                </c:pt>
                <c:pt idx="2">
                  <c:v>озимий ріпак</c:v>
                </c:pt>
                <c:pt idx="3">
                  <c:v>озиме жито</c:v>
                </c:pt>
              </c:strCache>
            </c:strRef>
          </c:cat>
          <c:val>
            <c:numRef>
              <c:f>'For Report'!$I$197:$I$200</c:f>
              <c:numCache>
                <c:formatCode>0.0%</c:formatCode>
                <c:ptCount val="4"/>
                <c:pt idx="0">
                  <c:v>0.91161508101881439</c:v>
                </c:pt>
                <c:pt idx="1">
                  <c:v>1.6122265375235395E-2</c:v>
                </c:pt>
                <c:pt idx="2">
                  <c:v>6.8745851093292842E-2</c:v>
                </c:pt>
                <c:pt idx="3">
                  <c:v>3.5168025126573661E-3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8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75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2" y="0"/>
            <a:ext cx="2946275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170"/>
            <a:ext cx="2946275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2" y="9433170"/>
            <a:ext cx="2946275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75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2" y="0"/>
            <a:ext cx="2946275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6586"/>
            <a:ext cx="4987425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170"/>
            <a:ext cx="2946275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2" y="9433170"/>
            <a:ext cx="2946275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49363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7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47700"/>
            <a:ext cx="4324350" cy="3243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2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1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agriculture specific product development important in agricultural lending?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Agriculture is very diversified, dairy will have different working capital and equipment needs than grain production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Offering the right products will help meet demand and pay-back, plus be easier to evaluate value chain/weather/market risks because you have knowledge of the sub-sector…this approach means a happier client and a happier bank…expectations are met on both sides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Helping meet demand gives you the ability to expand market share…banking is competitive like any business…meeting your community of farmer’s needs means they will come to you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Success here means you understand agriculture and your client…an increase in uptake of your products means that clients understand and trust you…this aspect is a key milestone of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1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9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744538"/>
            <a:ext cx="4964113" cy="3724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E9A6D-28E0-4E72-BF6E-190F9718E3E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432258" y="6113530"/>
            <a:ext cx="1828803" cy="672910"/>
            <a:chOff x="490447" y="6071967"/>
            <a:chExt cx="1828803" cy="672910"/>
          </a:xfrm>
        </p:grpSpPr>
        <p:grpSp>
          <p:nvGrpSpPr>
            <p:cNvPr id="76" name="Group 75"/>
            <p:cNvGrpSpPr/>
            <p:nvPr userDrawn="1"/>
          </p:nvGrpSpPr>
          <p:grpSpPr>
            <a:xfrm>
              <a:off x="490447" y="6071967"/>
              <a:ext cx="1828803" cy="632839"/>
              <a:chOff x="179847" y="5730346"/>
              <a:chExt cx="2212854" cy="765737"/>
            </a:xfrm>
          </p:grpSpPr>
          <p:sp>
            <p:nvSpPr>
              <p:cNvPr id="78" name="TextBox 77"/>
              <p:cNvSpPr txBox="1"/>
              <p:nvPr userDrawn="1"/>
            </p:nvSpPr>
            <p:spPr bwMode="auto">
              <a:xfrm>
                <a:off x="179847" y="5730346"/>
                <a:ext cx="2212854" cy="335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solidFill>
                      <a:srgbClr val="021F43"/>
                    </a:solidFill>
                  </a:rPr>
                  <a:t>In partnership</a:t>
                </a:r>
                <a:r>
                  <a:rPr lang="en-US" sz="1200" baseline="0" dirty="0" smtClean="0">
                    <a:solidFill>
                      <a:srgbClr val="021F43"/>
                    </a:solidFill>
                  </a:rPr>
                  <a:t> with</a:t>
                </a:r>
                <a:r>
                  <a:rPr lang="en-US" sz="1200" dirty="0" smtClean="0">
                    <a:solidFill>
                      <a:srgbClr val="021F43"/>
                    </a:solidFill>
                  </a:rPr>
                  <a:t>:</a:t>
                </a:r>
                <a:endParaRPr lang="en-US" sz="1200" dirty="0">
                  <a:solidFill>
                    <a:srgbClr val="021F43"/>
                  </a:solidFill>
                </a:endParaRPr>
              </a:p>
            </p:txBody>
          </p:sp>
          <p:pic>
            <p:nvPicPr>
              <p:cNvPr id="79" name="Picture 4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94" y="6016570"/>
                <a:ext cx="1584175" cy="4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57" y="6342773"/>
              <a:ext cx="426579" cy="40210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9" y="4496765"/>
            <a:ext cx="3983126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4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9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432258" y="6113530"/>
            <a:ext cx="1828803" cy="672910"/>
            <a:chOff x="490447" y="6071967"/>
            <a:chExt cx="1828803" cy="672910"/>
          </a:xfrm>
        </p:grpSpPr>
        <p:grpSp>
          <p:nvGrpSpPr>
            <p:cNvPr id="73" name="Group 72"/>
            <p:cNvGrpSpPr/>
            <p:nvPr userDrawn="1"/>
          </p:nvGrpSpPr>
          <p:grpSpPr>
            <a:xfrm>
              <a:off x="490447" y="6071967"/>
              <a:ext cx="1828803" cy="632839"/>
              <a:chOff x="179847" y="5730346"/>
              <a:chExt cx="2212854" cy="765737"/>
            </a:xfrm>
          </p:grpSpPr>
          <p:sp>
            <p:nvSpPr>
              <p:cNvPr id="80" name="TextBox 79"/>
              <p:cNvSpPr txBox="1"/>
              <p:nvPr userDrawn="1"/>
            </p:nvSpPr>
            <p:spPr bwMode="auto">
              <a:xfrm>
                <a:off x="179847" y="5730346"/>
                <a:ext cx="2212854" cy="335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solidFill>
                      <a:srgbClr val="021F43"/>
                    </a:solidFill>
                  </a:rPr>
                  <a:t>In partnership</a:t>
                </a:r>
                <a:r>
                  <a:rPr lang="en-US" sz="1200" baseline="0" dirty="0" smtClean="0">
                    <a:solidFill>
                      <a:srgbClr val="021F43"/>
                    </a:solidFill>
                  </a:rPr>
                  <a:t> with</a:t>
                </a:r>
                <a:r>
                  <a:rPr lang="en-US" sz="1200" dirty="0" smtClean="0">
                    <a:solidFill>
                      <a:srgbClr val="021F43"/>
                    </a:solidFill>
                  </a:rPr>
                  <a:t>:</a:t>
                </a:r>
                <a:endParaRPr lang="en-US" sz="1200" dirty="0">
                  <a:solidFill>
                    <a:srgbClr val="021F43"/>
                  </a:solidFill>
                </a:endParaRPr>
              </a:p>
            </p:txBody>
          </p:sp>
          <p:pic>
            <p:nvPicPr>
              <p:cNvPr id="81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94" y="6016570"/>
                <a:ext cx="1584175" cy="4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57" y="6342773"/>
              <a:ext cx="426579" cy="402104"/>
            </a:xfrm>
            <a:prstGeom prst="rect">
              <a:avLst/>
            </a:prstGeom>
          </p:spPr>
        </p:pic>
      </p:grp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9" y="4496766"/>
            <a:ext cx="3983126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977062" y="774307"/>
            <a:ext cx="2166937" cy="53054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9" y="1697038"/>
            <a:ext cx="638324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52697" y="274321"/>
            <a:ext cx="8595360" cy="325892"/>
          </a:xfrm>
        </p:spPr>
        <p:txBody>
          <a:bodyPr/>
          <a:lstStyle>
            <a:lvl1pPr algn="l"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65125" y="939800"/>
            <a:ext cx="6388100" cy="575491"/>
          </a:xfrm>
        </p:spPr>
        <p:txBody>
          <a:bodyPr/>
          <a:lstStyle>
            <a:lvl1pPr>
              <a:defRPr>
                <a:solidFill>
                  <a:srgbClr val="00AD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669716"/>
            <a:ext cx="9144000" cy="109497"/>
            <a:chOff x="0" y="585561"/>
            <a:chExt cx="9144000" cy="184150"/>
          </a:xfrm>
        </p:grpSpPr>
        <p:sp>
          <p:nvSpPr>
            <p:cNvPr id="23" name="Rectangle 68"/>
            <p:cNvSpPr>
              <a:spLocks noChangeArrowheads="1"/>
            </p:cNvSpPr>
            <p:nvPr userDrawn="1"/>
          </p:nvSpPr>
          <p:spPr bwMode="auto">
            <a:xfrm>
              <a:off x="6713538" y="585561"/>
              <a:ext cx="2430462" cy="1825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0" y="587149"/>
              <a:ext cx="6977063" cy="1825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355600" y="5334000"/>
            <a:ext cx="8280400" cy="507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5429249"/>
            <a:ext cx="8013700" cy="3175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9" y="1697038"/>
            <a:ext cx="638324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977062" y="782774"/>
            <a:ext cx="2166937" cy="53054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52697" y="274321"/>
            <a:ext cx="8595360" cy="325892"/>
          </a:xfrm>
        </p:spPr>
        <p:txBody>
          <a:bodyPr>
            <a:noAutofit/>
          </a:bodyPr>
          <a:lstStyle>
            <a:lvl1pPr algn="l">
              <a:defRPr sz="24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65125" y="939800"/>
            <a:ext cx="6388100" cy="575491"/>
          </a:xfrm>
        </p:spPr>
        <p:txBody>
          <a:bodyPr/>
          <a:lstStyle>
            <a:lvl1pPr>
              <a:defRPr>
                <a:solidFill>
                  <a:srgbClr val="00AD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669716"/>
            <a:ext cx="9144000" cy="109497"/>
            <a:chOff x="0" y="585561"/>
            <a:chExt cx="9144000" cy="184150"/>
          </a:xfrm>
        </p:grpSpPr>
        <p:sp>
          <p:nvSpPr>
            <p:cNvPr id="23" name="Rectangle 68"/>
            <p:cNvSpPr>
              <a:spLocks noChangeArrowheads="1"/>
            </p:cNvSpPr>
            <p:nvPr userDrawn="1"/>
          </p:nvSpPr>
          <p:spPr bwMode="auto">
            <a:xfrm>
              <a:off x="6713538" y="585561"/>
              <a:ext cx="2430462" cy="1825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0" y="587149"/>
              <a:ext cx="6977063" cy="1825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68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8" y="1697038"/>
            <a:ext cx="852011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52697" y="274321"/>
            <a:ext cx="8595360" cy="325892"/>
          </a:xfrm>
        </p:spPr>
        <p:txBody>
          <a:bodyPr/>
          <a:lstStyle>
            <a:lvl1pPr algn="l"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65124" y="939800"/>
            <a:ext cx="8524875" cy="575491"/>
          </a:xfrm>
        </p:spPr>
        <p:txBody>
          <a:bodyPr/>
          <a:lstStyle>
            <a:lvl1pPr algn="l">
              <a:defRPr>
                <a:solidFill>
                  <a:srgbClr val="00AD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669716"/>
            <a:ext cx="9144000" cy="109497"/>
            <a:chOff x="0" y="585561"/>
            <a:chExt cx="9144000" cy="184150"/>
          </a:xfrm>
        </p:grpSpPr>
        <p:sp>
          <p:nvSpPr>
            <p:cNvPr id="23" name="Rectangle 68"/>
            <p:cNvSpPr>
              <a:spLocks noChangeArrowheads="1"/>
            </p:cNvSpPr>
            <p:nvPr userDrawn="1"/>
          </p:nvSpPr>
          <p:spPr bwMode="auto">
            <a:xfrm>
              <a:off x="6713538" y="585561"/>
              <a:ext cx="2430462" cy="1825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0" y="587149"/>
              <a:ext cx="6977063" cy="1825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23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8" y="1016000"/>
            <a:ext cx="859631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52697" y="274321"/>
            <a:ext cx="8595360" cy="325892"/>
          </a:xfrm>
        </p:spPr>
        <p:txBody>
          <a:bodyPr>
            <a:noAutofit/>
          </a:bodyPr>
          <a:lstStyle>
            <a:lvl1pPr algn="l">
              <a:defRPr sz="24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669716"/>
            <a:ext cx="9144000" cy="109497"/>
            <a:chOff x="0" y="585561"/>
            <a:chExt cx="9144000" cy="184150"/>
          </a:xfrm>
        </p:grpSpPr>
        <p:sp>
          <p:nvSpPr>
            <p:cNvPr id="23" name="Rectangle 68"/>
            <p:cNvSpPr>
              <a:spLocks noChangeArrowheads="1"/>
            </p:cNvSpPr>
            <p:nvPr userDrawn="1"/>
          </p:nvSpPr>
          <p:spPr bwMode="auto">
            <a:xfrm>
              <a:off x="6713538" y="585561"/>
              <a:ext cx="2430462" cy="1825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0" y="587149"/>
              <a:ext cx="6977063" cy="1825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14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8" y="1016000"/>
            <a:ext cx="859631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52697" y="274321"/>
            <a:ext cx="8595360" cy="325892"/>
          </a:xfrm>
        </p:spPr>
        <p:txBody>
          <a:bodyPr>
            <a:noAutofit/>
          </a:bodyPr>
          <a:lstStyle>
            <a:lvl1pPr algn="l">
              <a:defRPr sz="24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0" y="670660"/>
            <a:ext cx="9144000" cy="754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8" y="1016000"/>
            <a:ext cx="859631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52697" y="274321"/>
            <a:ext cx="8595360" cy="325892"/>
          </a:xfrm>
        </p:spPr>
        <p:txBody>
          <a:bodyPr>
            <a:noAutofit/>
          </a:bodyPr>
          <a:lstStyle>
            <a:lvl1pPr algn="l">
              <a:defRPr sz="24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0" y="670660"/>
            <a:ext cx="9144000" cy="754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55600" y="5334000"/>
            <a:ext cx="8280400" cy="507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5429249"/>
            <a:ext cx="8013700" cy="3175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5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953589"/>
            <a:ext cx="6370183" cy="5561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Rectangle 64"/>
          <p:cNvSpPr>
            <a:spLocks noChangeArrowheads="1"/>
          </p:cNvSpPr>
          <p:nvPr userDrawn="1"/>
        </p:nvSpPr>
        <p:spPr bwMode="auto">
          <a:xfrm>
            <a:off x="2166937" y="235131"/>
            <a:ext cx="6977063" cy="54764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782773"/>
            <a:ext cx="2286000" cy="530451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2166937" y="369921"/>
            <a:ext cx="6879635" cy="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US" b="0" i="1" kern="0" dirty="0" smtClean="0">
                <a:solidFill>
                  <a:schemeClr val="bg1"/>
                </a:solidFill>
              </a:rPr>
              <a:t>Click to edit Master title style</a:t>
            </a:r>
            <a:endParaRPr lang="en-US" b="0" i="1" kern="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9" y="1697038"/>
            <a:ext cx="635712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259212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953589"/>
            <a:ext cx="6370183" cy="5561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Rectangle 64"/>
          <p:cNvSpPr>
            <a:spLocks noChangeArrowheads="1"/>
          </p:cNvSpPr>
          <p:nvPr userDrawn="1"/>
        </p:nvSpPr>
        <p:spPr bwMode="auto">
          <a:xfrm>
            <a:off x="2166937" y="235131"/>
            <a:ext cx="6977063" cy="547643"/>
          </a:xfrm>
          <a:prstGeom prst="rect">
            <a:avLst/>
          </a:prstGeom>
          <a:solidFill>
            <a:srgbClr val="00ADE4"/>
          </a:solidFill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782773"/>
            <a:ext cx="2286000" cy="530451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2166937" y="369921"/>
            <a:ext cx="6879635" cy="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US" b="0" i="1" kern="0" dirty="0" smtClean="0">
                <a:solidFill>
                  <a:schemeClr val="bg1"/>
                </a:solidFill>
              </a:rPr>
              <a:t>Click to edit Master title style</a:t>
            </a:r>
            <a:endParaRPr lang="en-US" b="0" i="1" kern="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8" y="1697038"/>
            <a:ext cx="63701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170229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21F43"/>
              </a:solidFill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  <a:prstGeom prst="rect">
            <a:avLst/>
          </a:prstGeo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 dirty="0">
                <a:solidFill>
                  <a:srgbClr val="021F43">
                    <a:tint val="75000"/>
                  </a:srgbClr>
                </a:solidFill>
              </a:rPr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432258" y="6113530"/>
            <a:ext cx="1828803" cy="672910"/>
            <a:chOff x="490447" y="6071967"/>
            <a:chExt cx="1828803" cy="672910"/>
          </a:xfrm>
        </p:grpSpPr>
        <p:grpSp>
          <p:nvGrpSpPr>
            <p:cNvPr id="74" name="Group 73"/>
            <p:cNvGrpSpPr/>
            <p:nvPr userDrawn="1"/>
          </p:nvGrpSpPr>
          <p:grpSpPr>
            <a:xfrm>
              <a:off x="490447" y="6071967"/>
              <a:ext cx="1828803" cy="632839"/>
              <a:chOff x="179847" y="5730346"/>
              <a:chExt cx="2212854" cy="765737"/>
            </a:xfrm>
          </p:grpSpPr>
          <p:sp>
            <p:nvSpPr>
              <p:cNvPr id="78" name="TextBox 77"/>
              <p:cNvSpPr txBox="1"/>
              <p:nvPr userDrawn="1"/>
            </p:nvSpPr>
            <p:spPr bwMode="auto">
              <a:xfrm>
                <a:off x="179847" y="5730346"/>
                <a:ext cx="2212854" cy="335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solidFill>
                      <a:srgbClr val="021F43"/>
                    </a:solidFill>
                  </a:rPr>
                  <a:t>In partnership</a:t>
                </a:r>
                <a:r>
                  <a:rPr lang="en-US" sz="1200" baseline="0" dirty="0" smtClean="0">
                    <a:solidFill>
                      <a:srgbClr val="021F43"/>
                    </a:solidFill>
                  </a:rPr>
                  <a:t> with</a:t>
                </a:r>
                <a:r>
                  <a:rPr lang="en-US" sz="1200" dirty="0" smtClean="0">
                    <a:solidFill>
                      <a:srgbClr val="021F43"/>
                    </a:solidFill>
                  </a:rPr>
                  <a:t>:</a:t>
                </a:r>
                <a:endParaRPr lang="en-US" sz="1200" dirty="0">
                  <a:solidFill>
                    <a:srgbClr val="021F43"/>
                  </a:solidFill>
                </a:endParaRPr>
              </a:p>
            </p:txBody>
          </p:sp>
          <p:pic>
            <p:nvPicPr>
              <p:cNvPr id="80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94" y="6016570"/>
                <a:ext cx="1584175" cy="4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57" y="6342773"/>
              <a:ext cx="426579" cy="402104"/>
            </a:xfrm>
            <a:prstGeom prst="rect">
              <a:avLst/>
            </a:prstGeom>
          </p:spPr>
        </p:pic>
      </p:grp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9" y="4496766"/>
            <a:ext cx="3983126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432258" y="6113530"/>
            <a:ext cx="1828803" cy="672910"/>
            <a:chOff x="490447" y="6071967"/>
            <a:chExt cx="1828803" cy="672910"/>
          </a:xfrm>
        </p:grpSpPr>
        <p:grpSp>
          <p:nvGrpSpPr>
            <p:cNvPr id="76" name="Group 75"/>
            <p:cNvGrpSpPr/>
            <p:nvPr userDrawn="1"/>
          </p:nvGrpSpPr>
          <p:grpSpPr>
            <a:xfrm>
              <a:off x="490447" y="6071967"/>
              <a:ext cx="1828803" cy="632839"/>
              <a:chOff x="179847" y="5730346"/>
              <a:chExt cx="2212854" cy="765737"/>
            </a:xfrm>
          </p:grpSpPr>
          <p:sp>
            <p:nvSpPr>
              <p:cNvPr id="78" name="TextBox 77"/>
              <p:cNvSpPr txBox="1"/>
              <p:nvPr userDrawn="1"/>
            </p:nvSpPr>
            <p:spPr bwMode="auto">
              <a:xfrm>
                <a:off x="179847" y="5730346"/>
                <a:ext cx="2212854" cy="335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solidFill>
                      <a:srgbClr val="021F43"/>
                    </a:solidFill>
                  </a:rPr>
                  <a:t>In partnership</a:t>
                </a:r>
                <a:r>
                  <a:rPr lang="en-US" sz="1200" baseline="0" dirty="0" smtClean="0">
                    <a:solidFill>
                      <a:srgbClr val="021F43"/>
                    </a:solidFill>
                  </a:rPr>
                  <a:t> with</a:t>
                </a:r>
                <a:r>
                  <a:rPr lang="en-US" sz="1200" dirty="0" smtClean="0">
                    <a:solidFill>
                      <a:srgbClr val="021F43"/>
                    </a:solidFill>
                  </a:rPr>
                  <a:t>:</a:t>
                </a:r>
                <a:endParaRPr lang="en-US" sz="1200" dirty="0">
                  <a:solidFill>
                    <a:srgbClr val="021F43"/>
                  </a:solidFill>
                </a:endParaRPr>
              </a:p>
            </p:txBody>
          </p:sp>
          <p:pic>
            <p:nvPicPr>
              <p:cNvPr id="79" name="Picture 4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94" y="6016570"/>
                <a:ext cx="1584175" cy="4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57" y="6342773"/>
              <a:ext cx="426579" cy="402104"/>
            </a:xfrm>
            <a:prstGeom prst="rect">
              <a:avLst/>
            </a:prstGeom>
          </p:spPr>
        </p:pic>
      </p:grpSp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9" y="4496765"/>
            <a:ext cx="3983126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lang="en-US" dirty="0" smtClean="0"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‹#›</a:t>
            </a:fld>
            <a:endParaRPr lang="de-CH" dirty="0">
              <a:solidFill>
                <a:srgbClr val="337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24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64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12641"/>
            <a:ext cx="2821170" cy="1479998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lang="ru-RU" sz="1600" dirty="0" smtClean="0"/>
            </a:lvl1pPr>
            <a:lvl2pPr marL="457200" indent="0" algn="r">
              <a:buNone/>
              <a:defRPr lang="ru-RU" sz="1600" dirty="0" smtClean="0"/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  <a:prstGeom prst="rect">
            <a:avLst/>
          </a:prstGeom>
        </p:spPr>
        <p:txBody>
          <a:bodyPr rIns="0"/>
          <a:lstStyle>
            <a:lvl1pPr algn="r">
              <a:defRPr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69AF5060-9977-4FBC-A7EE-7EAC319D4C8A}" type="datetime4">
              <a:rPr lang="en-US"/>
              <a:pPr/>
              <a:t>June 8, 2016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" y="4493822"/>
            <a:ext cx="4819583" cy="1338773"/>
          </a:xfrm>
          <a:prstGeom prst="rect">
            <a:avLst/>
          </a:prstGeom>
        </p:spPr>
      </p:pic>
      <p:grpSp>
        <p:nvGrpSpPr>
          <p:cNvPr id="70" name="Group 69"/>
          <p:cNvGrpSpPr/>
          <p:nvPr userDrawn="1"/>
        </p:nvGrpSpPr>
        <p:grpSpPr>
          <a:xfrm>
            <a:off x="344644" y="6006568"/>
            <a:ext cx="2427890" cy="634058"/>
            <a:chOff x="344644" y="6006568"/>
            <a:chExt cx="2427890" cy="634058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344644" y="6006568"/>
              <a:ext cx="24278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900" baseline="0" dirty="0" smtClean="0">
                  <a:latin typeface="+mn-lt"/>
                </a:rPr>
                <a:t>У партнерстві з:</a:t>
              </a:r>
              <a:endParaRPr lang="en-US" sz="900" dirty="0">
                <a:latin typeface="+mn-lt"/>
              </a:endParaRPr>
            </a:p>
          </p:txBody>
        </p:sp>
        <p:grpSp>
          <p:nvGrpSpPr>
            <p:cNvPr id="68" name="Group 67"/>
            <p:cNvGrpSpPr/>
            <p:nvPr userDrawn="1"/>
          </p:nvGrpSpPr>
          <p:grpSpPr>
            <a:xfrm>
              <a:off x="404266" y="6174629"/>
              <a:ext cx="1763410" cy="465997"/>
              <a:chOff x="404266" y="6174629"/>
              <a:chExt cx="1763410" cy="465997"/>
            </a:xfrm>
          </p:grpSpPr>
          <p:pic>
            <p:nvPicPr>
              <p:cNvPr id="5" name="Picture 4"/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266" y="6174629"/>
                <a:ext cx="1302900" cy="39415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55" t="16000" r="14243" b="14788"/>
              <a:stretch/>
            </p:blipFill>
            <p:spPr>
              <a:xfrm>
                <a:off x="1722681" y="6202537"/>
                <a:ext cx="444995" cy="4380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9129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02345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buClr>
                <a:srgbClr val="575757"/>
              </a:buClr>
              <a:defRPr sz="1600">
                <a:solidFill>
                  <a:srgbClr val="575757"/>
                </a:solidFill>
              </a:defRPr>
            </a:lvl1pPr>
            <a:lvl2pPr>
              <a:buClr>
                <a:srgbClr val="575757"/>
              </a:buClr>
              <a:defRPr sz="1600">
                <a:solidFill>
                  <a:srgbClr val="575757"/>
                </a:solidFill>
              </a:defRPr>
            </a:lvl2pPr>
            <a:lvl3pPr marL="557784">
              <a:buClr>
                <a:srgbClr val="575757"/>
              </a:buClr>
              <a:defRPr sz="1600">
                <a:solidFill>
                  <a:srgbClr val="575757"/>
                </a:solidFill>
              </a:defRPr>
            </a:lvl3pPr>
            <a:lvl4pPr>
              <a:buClr>
                <a:srgbClr val="575757"/>
              </a:buClr>
              <a:defRPr sz="1600">
                <a:solidFill>
                  <a:srgbClr val="575757"/>
                </a:solidFill>
              </a:defRPr>
            </a:lvl4pPr>
            <a:lvl5pPr>
              <a:buClr>
                <a:srgbClr val="575757"/>
              </a:buClr>
              <a:defRPr sz="1600">
                <a:solidFill>
                  <a:srgbClr val="57575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buClr>
                <a:srgbClr val="575757"/>
              </a:buClr>
              <a:defRPr sz="16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buClr>
                <a:srgbClr val="575757"/>
              </a:buClr>
              <a:defRPr sz="1600" b="0" cap="all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357188" y="6350000"/>
            <a:ext cx="552450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04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A5F388-AD01-44B9-9291-75B72F9BA857}" type="slidenum">
              <a:rPr lang="de-CH"/>
              <a:pPr/>
              <a:t>‹#›</a:t>
            </a:fld>
            <a:endParaRPr lang="de-CH">
              <a:solidFill>
                <a:srgbClr val="337099"/>
              </a:solidFill>
              <a:latin typeface="Trebuchet MS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64" y="6245159"/>
            <a:ext cx="1689235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lang="en-US" dirty="0" smtClean="0"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‹#›</a:t>
            </a:fld>
            <a:endParaRPr lang="de-CH">
              <a:solidFill>
                <a:srgbClr val="337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076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4" y="346364"/>
            <a:ext cx="3180188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674" y="3009900"/>
            <a:ext cx="3180187" cy="301999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0" y="6237451"/>
            <a:ext cx="2043974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0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grpSp>
        <p:nvGrpSpPr>
          <p:cNvPr id="76" name="Group 75"/>
          <p:cNvGrpSpPr/>
          <p:nvPr userDrawn="1"/>
        </p:nvGrpSpPr>
        <p:grpSpPr>
          <a:xfrm>
            <a:off x="432258" y="6113530"/>
            <a:ext cx="1828803" cy="672910"/>
            <a:chOff x="490447" y="6071967"/>
            <a:chExt cx="1828803" cy="672910"/>
          </a:xfrm>
        </p:grpSpPr>
        <p:grpSp>
          <p:nvGrpSpPr>
            <p:cNvPr id="77" name="Group 76"/>
            <p:cNvGrpSpPr/>
            <p:nvPr userDrawn="1"/>
          </p:nvGrpSpPr>
          <p:grpSpPr>
            <a:xfrm>
              <a:off x="490447" y="6071967"/>
              <a:ext cx="1828803" cy="632839"/>
              <a:chOff x="179847" y="5730346"/>
              <a:chExt cx="2212854" cy="765737"/>
            </a:xfrm>
          </p:grpSpPr>
          <p:sp>
            <p:nvSpPr>
              <p:cNvPr id="79" name="TextBox 78"/>
              <p:cNvSpPr txBox="1"/>
              <p:nvPr userDrawn="1"/>
            </p:nvSpPr>
            <p:spPr bwMode="auto">
              <a:xfrm>
                <a:off x="179847" y="5730346"/>
                <a:ext cx="2212854" cy="335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solidFill>
                      <a:srgbClr val="021F43"/>
                    </a:solidFill>
                  </a:rPr>
                  <a:t>In partnership</a:t>
                </a:r>
                <a:r>
                  <a:rPr lang="en-US" sz="1200" baseline="0" dirty="0" smtClean="0">
                    <a:solidFill>
                      <a:srgbClr val="021F43"/>
                    </a:solidFill>
                  </a:rPr>
                  <a:t> with</a:t>
                </a:r>
                <a:r>
                  <a:rPr lang="en-US" sz="1200" dirty="0" smtClean="0">
                    <a:solidFill>
                      <a:srgbClr val="021F43"/>
                    </a:solidFill>
                  </a:rPr>
                  <a:t>:</a:t>
                </a:r>
                <a:endParaRPr lang="en-US" sz="1200" dirty="0">
                  <a:solidFill>
                    <a:srgbClr val="021F43"/>
                  </a:solidFill>
                </a:endParaRPr>
              </a:p>
            </p:txBody>
          </p:sp>
          <p:pic>
            <p:nvPicPr>
              <p:cNvPr id="80" name="Picture 4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94" y="6016570"/>
                <a:ext cx="1584175" cy="4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57" y="6342773"/>
              <a:ext cx="426579" cy="402104"/>
            </a:xfrm>
            <a:prstGeom prst="rect">
              <a:avLst/>
            </a:prstGeom>
          </p:spPr>
        </p:pic>
      </p:grp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9" y="4496766"/>
            <a:ext cx="3983126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1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432258" y="6113530"/>
            <a:ext cx="1828803" cy="672910"/>
            <a:chOff x="490447" y="6071967"/>
            <a:chExt cx="1828803" cy="672910"/>
          </a:xfrm>
        </p:grpSpPr>
        <p:grpSp>
          <p:nvGrpSpPr>
            <p:cNvPr id="74" name="Group 73"/>
            <p:cNvGrpSpPr/>
            <p:nvPr userDrawn="1"/>
          </p:nvGrpSpPr>
          <p:grpSpPr>
            <a:xfrm>
              <a:off x="490447" y="6071967"/>
              <a:ext cx="1828803" cy="632839"/>
              <a:chOff x="179847" y="5730346"/>
              <a:chExt cx="2212854" cy="765737"/>
            </a:xfrm>
          </p:grpSpPr>
          <p:sp>
            <p:nvSpPr>
              <p:cNvPr id="78" name="TextBox 77"/>
              <p:cNvSpPr txBox="1"/>
              <p:nvPr userDrawn="1"/>
            </p:nvSpPr>
            <p:spPr bwMode="auto">
              <a:xfrm>
                <a:off x="179847" y="5730346"/>
                <a:ext cx="2212854" cy="335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uk-UA" sz="1200" dirty="0" smtClean="0">
                    <a:solidFill>
                      <a:srgbClr val="021F43"/>
                    </a:solidFill>
                  </a:rPr>
                  <a:t>У</a:t>
                </a:r>
                <a:r>
                  <a:rPr lang="uk-UA" sz="1200" baseline="0" dirty="0" smtClean="0">
                    <a:solidFill>
                      <a:srgbClr val="021F43"/>
                    </a:solidFill>
                  </a:rPr>
                  <a:t> партнерстві з:</a:t>
                </a:r>
                <a:endParaRPr lang="en-US" sz="1200" dirty="0">
                  <a:solidFill>
                    <a:srgbClr val="021F43"/>
                  </a:solidFill>
                </a:endParaRPr>
              </a:p>
            </p:txBody>
          </p:sp>
          <p:pic>
            <p:nvPicPr>
              <p:cNvPr id="80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94" y="6016570"/>
                <a:ext cx="1584175" cy="4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57" y="6342773"/>
              <a:ext cx="426579" cy="402104"/>
            </a:xfrm>
            <a:prstGeom prst="rect">
              <a:avLst/>
            </a:prstGeom>
          </p:spPr>
        </p:pic>
      </p:grp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9" y="4496766"/>
            <a:ext cx="3983126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432258" y="6113530"/>
            <a:ext cx="1828803" cy="672910"/>
            <a:chOff x="490447" y="6071967"/>
            <a:chExt cx="1828803" cy="672910"/>
          </a:xfrm>
        </p:grpSpPr>
        <p:grpSp>
          <p:nvGrpSpPr>
            <p:cNvPr id="76" name="Group 75"/>
            <p:cNvGrpSpPr/>
            <p:nvPr userDrawn="1"/>
          </p:nvGrpSpPr>
          <p:grpSpPr>
            <a:xfrm>
              <a:off x="490447" y="6071967"/>
              <a:ext cx="1828803" cy="632839"/>
              <a:chOff x="179847" y="5730346"/>
              <a:chExt cx="2212854" cy="765737"/>
            </a:xfrm>
          </p:grpSpPr>
          <p:sp>
            <p:nvSpPr>
              <p:cNvPr id="78" name="TextBox 77"/>
              <p:cNvSpPr txBox="1"/>
              <p:nvPr userDrawn="1"/>
            </p:nvSpPr>
            <p:spPr bwMode="auto">
              <a:xfrm>
                <a:off x="179847" y="5730346"/>
                <a:ext cx="2212854" cy="335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solidFill>
                      <a:srgbClr val="021F43"/>
                    </a:solidFill>
                  </a:rPr>
                  <a:t>In partnership</a:t>
                </a:r>
                <a:r>
                  <a:rPr lang="en-US" sz="1200" baseline="0" dirty="0" smtClean="0">
                    <a:solidFill>
                      <a:srgbClr val="021F43"/>
                    </a:solidFill>
                  </a:rPr>
                  <a:t> with</a:t>
                </a:r>
                <a:r>
                  <a:rPr lang="en-US" sz="1200" dirty="0" smtClean="0">
                    <a:solidFill>
                      <a:srgbClr val="021F43"/>
                    </a:solidFill>
                  </a:rPr>
                  <a:t>:</a:t>
                </a:r>
                <a:endParaRPr lang="en-US" sz="1200" dirty="0">
                  <a:solidFill>
                    <a:srgbClr val="021F43"/>
                  </a:solidFill>
                </a:endParaRPr>
              </a:p>
            </p:txBody>
          </p:sp>
          <p:pic>
            <p:nvPicPr>
              <p:cNvPr id="79" name="Picture 4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94" y="6016570"/>
                <a:ext cx="1584175" cy="4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57" y="6342773"/>
              <a:ext cx="426579" cy="402104"/>
            </a:xfrm>
            <a:prstGeom prst="rect">
              <a:avLst/>
            </a:prstGeom>
          </p:spPr>
        </p:pic>
      </p:grpSp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9" y="4496766"/>
            <a:ext cx="3983126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82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038" y="152400"/>
            <a:ext cx="6938962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4963"/>
            <a:ext cx="403701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62400"/>
            <a:ext cx="403701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1908175" y="6545263"/>
            <a:ext cx="5340350" cy="2809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AGRO-LVIV      funded by Danida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172450" y="6397625"/>
            <a:ext cx="796925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637675-82CA-46A8-80D6-7DCF8F93EF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66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3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rgbClr val="021F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6" y="6237454"/>
            <a:ext cx="2043974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6" y="6237454"/>
            <a:ext cx="2043974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Footer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  <p:sldLayoutId id="2147485363" r:id="rId2"/>
    <p:sldLayoutId id="2147485364" r:id="rId3"/>
    <p:sldLayoutId id="21474853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6" y="6237454"/>
            <a:ext cx="2043974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6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1ABB-2A5D-40C8-8EA8-30F4A2B6861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6885-D048-4CD5-8993-D00B21D18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6" y="6237454"/>
            <a:ext cx="2043974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6" y="6237454"/>
            <a:ext cx="2043974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81" r:id="rId3"/>
    <p:sldLayoutId id="2147485389" r:id="rId4"/>
    <p:sldLayoutId id="2147485384" r:id="rId5"/>
    <p:sldLayoutId id="2147485385" r:id="rId6"/>
    <p:sldLayoutId id="2147485397" r:id="rId7"/>
    <p:sldLayoutId id="2147485398" r:id="rId8"/>
    <p:sldLayoutId id="2147485382" r:id="rId9"/>
    <p:sldLayoutId id="2147485383" r:id="rId10"/>
    <p:sldLayoutId id="2147485390" r:id="rId11"/>
    <p:sldLayoutId id="2147485391" r:id="rId12"/>
    <p:sldLayoutId id="2147485392" r:id="rId13"/>
    <p:sldLayoutId id="2147485399" r:id="rId14"/>
    <p:sldLayoutId id="2147485400" r:id="rId15"/>
    <p:sldLayoutId id="214748540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6" y="6237454"/>
            <a:ext cx="2043974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  <p:sldLayoutId id="21474853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6" y="6237454"/>
            <a:ext cx="2043974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6" y="6237454"/>
            <a:ext cx="2043974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6" y="6237454"/>
            <a:ext cx="2043974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gerasimenko@ifc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96205" y="3249266"/>
            <a:ext cx="6959600" cy="575388"/>
          </a:xfrm>
        </p:spPr>
        <p:txBody>
          <a:bodyPr>
            <a:noAutofit/>
          </a:bodyPr>
          <a:lstStyle/>
          <a:p>
            <a:pPr marL="0" indent="0">
              <a:lnSpc>
                <a:spcPts val="2200"/>
              </a:lnSpc>
              <a:buNone/>
              <a:defRPr/>
            </a:pPr>
            <a:r>
              <a:rPr lang="uk-UA" sz="1800" dirty="0" smtClean="0">
                <a:solidFill>
                  <a:srgbClr val="002345"/>
                </a:solidFill>
              </a:rPr>
              <a:t>Проект «Розвиток фінансування аграрного сектору в Європі та Центральній Азії»</a:t>
            </a:r>
            <a:endParaRPr lang="uk-UA" sz="1800" dirty="0">
              <a:solidFill>
                <a:srgbClr val="00234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41033" y="1168940"/>
            <a:ext cx="7428746" cy="218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3600" b="1" cap="all" baseline="0">
                <a:solidFill>
                  <a:srgbClr val="021F43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600"/>
              </a:spcBef>
              <a:buClr>
                <a:srgbClr val="00783C"/>
              </a:buClr>
            </a:pPr>
            <a:r>
              <a:rPr lang="ru-RU" sz="1600" kern="0" dirty="0" smtClean="0">
                <a:latin typeface="+mn-lt"/>
                <a:ea typeface="+mj-ea"/>
              </a:rPr>
              <a:t/>
            </a:r>
            <a:br>
              <a:rPr lang="ru-RU" sz="1600" kern="0" dirty="0" smtClean="0">
                <a:latin typeface="+mn-lt"/>
                <a:ea typeface="+mj-ea"/>
              </a:rPr>
            </a:br>
            <a:r>
              <a:rPr lang="en-US" sz="1600" kern="0" dirty="0" smtClean="0">
                <a:latin typeface="+mn-lt"/>
                <a:ea typeface="+mj-ea"/>
              </a:rPr>
              <a:t/>
            </a:r>
            <a:br>
              <a:rPr lang="en-US" sz="1600" kern="0" dirty="0" smtClean="0">
                <a:latin typeface="+mn-lt"/>
                <a:ea typeface="+mj-ea"/>
              </a:rPr>
            </a:br>
            <a:endParaRPr lang="en-US" sz="1600" kern="0" dirty="0" smtClean="0">
              <a:latin typeface="+mn-lt"/>
              <a:ea typeface="+mj-ea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00783C"/>
              </a:buClr>
            </a:pPr>
            <a:r>
              <a:rPr lang="uk-UA" sz="2800" kern="0" dirty="0" smtClean="0">
                <a:latin typeface="+mn-lt"/>
                <a:ea typeface="+mj-ea"/>
              </a:rPr>
              <a:t>Тенденції розвитку АГРОСТРАХУВАННЯ УКРАЇНИ</a:t>
            </a:r>
            <a:endParaRPr lang="uk-UA" sz="2800" kern="0" dirty="0">
              <a:latin typeface="+mn-lt"/>
              <a:ea typeface="+mj-ea"/>
            </a:endParaRP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5573949" y="4627343"/>
            <a:ext cx="3323867" cy="1479550"/>
          </a:xfrm>
        </p:spPr>
        <p:txBody>
          <a:bodyPr/>
          <a:lstStyle/>
          <a:p>
            <a:r>
              <a:rPr lang="uk-UA" sz="1600" dirty="0" smtClean="0">
                <a:solidFill>
                  <a:srgbClr val="575757"/>
                </a:solidFill>
              </a:rPr>
              <a:t>Наталія Герасименко</a:t>
            </a:r>
          </a:p>
          <a:p>
            <a:r>
              <a:rPr lang="uk-UA" sz="1600" dirty="0" smtClean="0">
                <a:solidFill>
                  <a:srgbClr val="575757"/>
                </a:solidFill>
              </a:rPr>
              <a:t>Експерт з </a:t>
            </a:r>
            <a:r>
              <a:rPr lang="uk-UA" sz="1600" dirty="0" err="1" smtClean="0">
                <a:solidFill>
                  <a:srgbClr val="575757"/>
                </a:solidFill>
              </a:rPr>
              <a:t>агрострахування</a:t>
            </a:r>
            <a:endParaRPr lang="en-US" sz="1600" dirty="0" smtClean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rgbClr val="021F43"/>
                </a:solidFill>
              </a:rPr>
              <a:t>РИНОК СТРАХУВАННЯ У 2015 РОЦІ: Участь страхових компаній</a:t>
            </a:r>
            <a:endParaRPr lang="en-US" sz="1900" b="0" dirty="0">
              <a:solidFill>
                <a:srgbClr val="002345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65098"/>
              </p:ext>
            </p:extLst>
          </p:nvPr>
        </p:nvGraphicFramePr>
        <p:xfrm>
          <a:off x="451411" y="2467879"/>
          <a:ext cx="8241179" cy="2511112"/>
        </p:xfrm>
        <a:graphic>
          <a:graphicData uri="http://schemas.openxmlformats.org/drawingml/2006/table">
            <a:tbl>
              <a:tblPr firstRow="1" firstCol="1" bandRow="1"/>
              <a:tblGrid>
                <a:gridCol w="1733159"/>
                <a:gridCol w="1301604"/>
                <a:gridCol w="1301604"/>
                <a:gridCol w="1301604"/>
                <a:gridCol w="1301604"/>
                <a:gridCol w="1301604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Компанія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Сума виплат (зима), грн.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Сума виплат (весна-літо),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грн.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Сума виплат загальна, грн.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Частка у виплатах по ринку, 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Збитковість, 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Теком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3 876 146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3 876 146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38.7%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85.3%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Брокбізнес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747 653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747 653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46.1%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Інго Україна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3 563 500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886 738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4 450 238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44.5%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33.7%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AXA страхування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538 651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538 651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Аска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224 849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224 849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УАСК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54 210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54 210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PZU Україна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44 100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73 252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117 352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Загалом/середня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8 076 606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1 932 492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10 009 098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65130" y="1325067"/>
            <a:ext cx="405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Рівень виплат страхових компаній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solidFill>
                  <a:srgbClr val="021F43"/>
                </a:solidFill>
              </a:rPr>
              <a:t>РИНОК СТРАХУВАННЯ У 2015 РОЦІ: ЗАСТРАХОВАНІ КУЛЬТУРИ</a:t>
            </a:r>
            <a:br>
              <a:rPr lang="uk-UA" sz="1800" dirty="0" smtClean="0">
                <a:solidFill>
                  <a:srgbClr val="021F43"/>
                </a:solidFill>
              </a:rPr>
            </a:br>
            <a:r>
              <a:rPr lang="uk-UA" sz="2000" dirty="0" smtClean="0"/>
              <a:t>ВІДСОТОК ДОГОВОРІВ</a:t>
            </a:r>
            <a:endParaRPr lang="en-US" sz="1900" b="0" dirty="0">
              <a:solidFill>
                <a:srgbClr val="002345"/>
              </a:solidFill>
            </a:endParaRPr>
          </a:p>
        </p:txBody>
      </p:sp>
      <p:graphicFrame>
        <p:nvGraphicFramePr>
          <p:cNvPr id="6" name="Диаграмма 1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100-000011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454771"/>
              </p:ext>
            </p:extLst>
          </p:nvPr>
        </p:nvGraphicFramePr>
        <p:xfrm>
          <a:off x="339482" y="121296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48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rgbClr val="021F43"/>
                </a:solidFill>
              </a:rPr>
              <a:t>РИНОК СТРАХУВАННЯ У 2015 РОЦІ: Застраховані культури</a:t>
            </a:r>
            <a:endParaRPr lang="en-US" sz="1900" b="0" dirty="0">
              <a:solidFill>
                <a:srgbClr val="002345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875251"/>
              </p:ext>
            </p:extLst>
          </p:nvPr>
        </p:nvGraphicFramePr>
        <p:xfrm>
          <a:off x="909638" y="2517476"/>
          <a:ext cx="7315200" cy="2438235"/>
        </p:xfrm>
        <a:graphic>
          <a:graphicData uri="http://schemas.openxmlformats.org/drawingml/2006/table">
            <a:tbl>
              <a:tblPr firstRow="1" firstCol="1" bandRow="1"/>
              <a:tblGrid>
                <a:gridCol w="1828800"/>
                <a:gridCol w="1828800"/>
                <a:gridCol w="1828800"/>
                <a:gridCol w="1828800"/>
              </a:tblGrid>
              <a:tr h="559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Сума виплат, грн.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Частка у виплатах по ринку, 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Збитковість за культурою, 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Озима пшениця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7 520 239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75.1%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Кукурудза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1 073 948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Озимий</a:t>
                      </a: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ріпак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745 093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Соняшник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531 250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Озиме</a:t>
                      </a: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жито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138 569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Загалом/середня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10 009 098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62372" y="1413421"/>
            <a:ext cx="446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+mn-lt"/>
              </a:rPr>
              <a:t>Рівень виплат за страховими </a:t>
            </a:r>
            <a:r>
              <a:rPr lang="uk-UA" dirty="0" smtClean="0">
                <a:latin typeface="+mn-lt"/>
              </a:rPr>
              <a:t>культурами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638" y="5483578"/>
            <a:ext cx="472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ADE4"/>
                </a:solidFill>
                <a:latin typeface="+mn-lt"/>
              </a:rPr>
              <a:t>Найбільш збиткова культура – озиме жито</a:t>
            </a:r>
            <a:endParaRPr lang="en-US" dirty="0">
              <a:solidFill>
                <a:srgbClr val="00ADE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9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rgbClr val="021F43"/>
                </a:solidFill>
              </a:rPr>
              <a:t>РИНОК СТРАХУВАННЯ У 2015 РОЦІ: </a:t>
            </a:r>
            <a:r>
              <a:rPr lang="uk-UA" sz="1800" dirty="0" smtClean="0">
                <a:solidFill>
                  <a:srgbClr val="021F43"/>
                </a:solidFill>
              </a:rPr>
              <a:t>Страхові продукти</a:t>
            </a:r>
            <a:endParaRPr lang="en-US" sz="1900" b="0" dirty="0">
              <a:solidFill>
                <a:srgbClr val="00234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117982"/>
              </p:ext>
            </p:extLst>
          </p:nvPr>
        </p:nvGraphicFramePr>
        <p:xfrm>
          <a:off x="909638" y="2333871"/>
          <a:ext cx="7315202" cy="2587537"/>
        </p:xfrm>
        <a:graphic>
          <a:graphicData uri="http://schemas.openxmlformats.org/drawingml/2006/table">
            <a:tbl>
              <a:tblPr firstRow="1" firstCol="1" bandRow="1"/>
              <a:tblGrid>
                <a:gridCol w="3426106"/>
                <a:gridCol w="972274"/>
                <a:gridCol w="972274"/>
                <a:gridCol w="972274"/>
                <a:gridCol w="972274"/>
              </a:tblGrid>
              <a:tr h="1048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Відсоток договорів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Відсоток застрахованої площі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Відсоток страхової суми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Відсоток зібраних премій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Повна загибель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75.3%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51.1%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44.5%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93.9%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Поіменовані ризики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Повна загибель + весняні заморозки 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42.1%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43.8%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Часткова та повна загибель + весняні заморозки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4230" y="1421148"/>
            <a:ext cx="6036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+mn-lt"/>
              </a:rPr>
              <a:t>Дані за основними продуктами </a:t>
            </a:r>
            <a:r>
              <a:rPr lang="uk-UA" dirty="0" smtClean="0">
                <a:latin typeface="+mn-lt"/>
              </a:rPr>
              <a:t>страхування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638" y="5495577"/>
            <a:ext cx="71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ADE4"/>
                </a:solidFill>
                <a:latin typeface="+mn-lt"/>
              </a:rPr>
              <a:t>Найбільшим попитом користується продукт страхування від повної загибелі на період перезимівлі  </a:t>
            </a:r>
            <a:endParaRPr lang="en-US" dirty="0">
              <a:solidFill>
                <a:srgbClr val="00ADE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3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rgbClr val="021F43"/>
                </a:solidFill>
              </a:rPr>
              <a:t>РИНОК СТРАХУВАННЯ У 2015 РОЦІ: </a:t>
            </a:r>
            <a:br>
              <a:rPr lang="uk-UA" sz="1800" dirty="0" smtClean="0">
                <a:solidFill>
                  <a:srgbClr val="021F43"/>
                </a:solidFill>
              </a:rPr>
            </a:br>
            <a:r>
              <a:rPr lang="uk-UA" sz="1800" dirty="0" smtClean="0">
                <a:solidFill>
                  <a:srgbClr val="021F43"/>
                </a:solidFill>
              </a:rPr>
              <a:t>СТРАХУВАННЯ, ПОВ'ЯЗАНЕ З ДЕРЖАВНИМИ ПРОГРАМАМИ </a:t>
            </a:r>
            <a:endParaRPr lang="en-US" sz="1800" b="0" dirty="0">
              <a:solidFill>
                <a:srgbClr val="00234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76672"/>
              </p:ext>
            </p:extLst>
          </p:nvPr>
        </p:nvGraphicFramePr>
        <p:xfrm>
          <a:off x="909638" y="2475071"/>
          <a:ext cx="7378810" cy="2336784"/>
        </p:xfrm>
        <a:graphic>
          <a:graphicData uri="http://schemas.openxmlformats.org/drawingml/2006/table">
            <a:tbl>
              <a:tblPr firstRow="1" firstCol="1" bandRow="1"/>
              <a:tblGrid>
                <a:gridCol w="2213182"/>
                <a:gridCol w="1175753"/>
                <a:gridCol w="1314077"/>
                <a:gridCol w="1452401"/>
                <a:gridCol w="1223397"/>
              </a:tblGrid>
              <a:tr h="778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Аграрний фонд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ДПЗКУ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Загалом через програми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Відсоток до загального обсягу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К-ть договорів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Застрахована площа, га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111 152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11 158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122 310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Страхова сума, грн.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713 664 991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48 693 570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762 358 560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Страхові премії, грн.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27 530 041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1 509 177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29 039 218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51.2%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Сума відшкодування, грн.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224 849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784 293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1 009 142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8282" y="1392219"/>
            <a:ext cx="604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+mn-lt"/>
              </a:rPr>
              <a:t>Участь у програмах фінансування сільгоспвиробників 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638" y="5159682"/>
            <a:ext cx="7603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ADE4"/>
                </a:solidFill>
                <a:latin typeface="+mn-lt"/>
              </a:rPr>
              <a:t>Половину від усіх зібраних з ринку премій, складають премії від страхування, пов'язаного з програмами фінансування сільгоспвиробників </a:t>
            </a:r>
            <a:endParaRPr lang="en-US" dirty="0">
              <a:solidFill>
                <a:srgbClr val="00ADE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9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15</a:t>
            </a:fld>
            <a:endParaRPr lang="de-CH" dirty="0">
              <a:solidFill>
                <a:srgbClr val="337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620182"/>
            <a:ext cx="6383246" cy="4573884"/>
          </a:xfrm>
        </p:spPr>
        <p:txBody>
          <a:bodyPr/>
          <a:lstStyle/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Договорів: </a:t>
            </a:r>
            <a:r>
              <a:rPr lang="en-US" dirty="0" smtClean="0"/>
              <a:t>309</a:t>
            </a:r>
            <a:endParaRPr lang="uk-UA" dirty="0" smtClean="0"/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Застрахована площа: </a:t>
            </a:r>
            <a:r>
              <a:rPr lang="en-US" dirty="0" smtClean="0"/>
              <a:t>343</a:t>
            </a:r>
            <a:r>
              <a:rPr lang="uk-UA" dirty="0" smtClean="0"/>
              <a:t>,400 га</a:t>
            </a:r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Страхова сума: </a:t>
            </a:r>
            <a:r>
              <a:rPr lang="en-US" dirty="0" smtClean="0"/>
              <a:t>895.4</a:t>
            </a:r>
            <a:r>
              <a:rPr lang="uk-UA" dirty="0" smtClean="0"/>
              <a:t> млн. грн.</a:t>
            </a:r>
            <a:endParaRPr lang="en-US" dirty="0" smtClean="0"/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Зібрані страхові премії: </a:t>
            </a:r>
            <a:r>
              <a:rPr lang="en-US" dirty="0" smtClean="0"/>
              <a:t>36.8</a:t>
            </a:r>
            <a:r>
              <a:rPr lang="uk-UA" dirty="0" smtClean="0"/>
              <a:t> млн. грн.</a:t>
            </a:r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Середня ставка премії: </a:t>
            </a:r>
            <a:r>
              <a:rPr lang="en-US" dirty="0" smtClean="0"/>
              <a:t>4.1</a:t>
            </a:r>
            <a:r>
              <a:rPr lang="uk-UA" dirty="0" smtClean="0"/>
              <a:t>%</a:t>
            </a: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-174" r="29967" b="174"/>
          <a:stretch/>
        </p:blipFill>
        <p:spPr>
          <a:xfrm>
            <a:off x="6977062" y="762905"/>
            <a:ext cx="2166937" cy="5305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750" dirty="0">
                <a:solidFill>
                  <a:srgbClr val="021F43"/>
                </a:solidFill>
              </a:rPr>
              <a:t>РИНОК СТРАХУВАННЯ У </a:t>
            </a:r>
            <a:r>
              <a:rPr lang="uk-UA" sz="1750" dirty="0" smtClean="0">
                <a:solidFill>
                  <a:srgbClr val="021F43"/>
                </a:solidFill>
              </a:rPr>
              <a:t>2016</a:t>
            </a:r>
            <a:r>
              <a:rPr lang="en-US" sz="1600" baseline="30000" dirty="0" smtClean="0"/>
              <a:t>*</a:t>
            </a:r>
            <a:r>
              <a:rPr lang="uk-UA" sz="1750" dirty="0" smtClean="0">
                <a:solidFill>
                  <a:srgbClr val="021F43"/>
                </a:solidFill>
              </a:rPr>
              <a:t> </a:t>
            </a:r>
            <a:r>
              <a:rPr lang="uk-UA" sz="1750" dirty="0">
                <a:solidFill>
                  <a:srgbClr val="021F43"/>
                </a:solidFill>
              </a:rPr>
              <a:t>РОЦІ: ОСНОВНІ ПОКАЗНИКИ</a:t>
            </a:r>
            <a:endParaRPr lang="en-US" sz="1750" b="1" dirty="0">
              <a:solidFill>
                <a:srgbClr val="021F4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785" y="5383032"/>
            <a:ext cx="613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+mn-lt"/>
              </a:rPr>
              <a:t>*</a:t>
            </a:r>
            <a:r>
              <a:rPr lang="uk-UA" dirty="0" smtClean="0">
                <a:solidFill>
                  <a:srgbClr val="021F43"/>
                </a:solidFill>
                <a:latin typeface="+mn-lt"/>
              </a:rPr>
              <a:t> Примітка. Дані за 2016 </a:t>
            </a:r>
            <a:r>
              <a:rPr lang="uk-UA" dirty="0" err="1" smtClean="0">
                <a:solidFill>
                  <a:srgbClr val="021F43"/>
                </a:solidFill>
                <a:latin typeface="+mn-lt"/>
              </a:rPr>
              <a:t>андерайтинговий</a:t>
            </a:r>
            <a:r>
              <a:rPr lang="uk-UA" dirty="0" smtClean="0">
                <a:solidFill>
                  <a:srgbClr val="021F43"/>
                </a:solidFill>
                <a:latin typeface="+mn-lt"/>
              </a:rPr>
              <a:t> рік стосуються лише зимового періоду, оскільки збиралися ще до початку страхування на весняно-літній період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59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16</a:t>
            </a:fld>
            <a:endParaRPr lang="de-CH" dirty="0">
              <a:solidFill>
                <a:srgbClr val="337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447684"/>
            <a:ext cx="6383246" cy="4902316"/>
          </a:xfrm>
        </p:spPr>
        <p:txBody>
          <a:bodyPr/>
          <a:lstStyle/>
          <a:p>
            <a:pPr marL="287338">
              <a:buClr>
                <a:srgbClr val="021F43"/>
              </a:buClr>
            </a:pPr>
            <a:endParaRPr lang="uk-UA" sz="1600" dirty="0"/>
          </a:p>
          <a:p>
            <a:pPr marL="573088" indent="-285750">
              <a:buClr>
                <a:srgbClr val="021F43"/>
              </a:buClr>
              <a:buFont typeface="Wingdings" panose="05000000000000000000" pitchFamily="2" charset="2"/>
              <a:buChar char="à"/>
            </a:pPr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3985"/>
            <a:ext cx="8809892" cy="3258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21F43"/>
              </a:buClr>
            </a:pPr>
            <a:r>
              <a:rPr lang="uk-UA" sz="2000" dirty="0">
                <a:solidFill>
                  <a:srgbClr val="021F43"/>
                </a:solidFill>
              </a:rPr>
              <a:t>РИНОК СТРАХУВАННЯ У </a:t>
            </a:r>
            <a:r>
              <a:rPr lang="uk-UA" sz="2000" dirty="0" smtClean="0">
                <a:solidFill>
                  <a:srgbClr val="021F43"/>
                </a:solidFill>
              </a:rPr>
              <a:t>2016 РОЦІ: </a:t>
            </a:r>
            <a:r>
              <a:rPr lang="uk-UA" sz="2000" dirty="0">
                <a:solidFill>
                  <a:srgbClr val="021F43"/>
                </a:solidFill>
              </a:rPr>
              <a:t>Результати за областями </a:t>
            </a:r>
            <a:endParaRPr lang="uk-UA" sz="2200" dirty="0">
              <a:latin typeface="+mj-lt"/>
            </a:endParaRPr>
          </a:p>
        </p:txBody>
      </p:sp>
      <p:pic>
        <p:nvPicPr>
          <p:cNvPr id="12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4" r="346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74068" y="1146198"/>
            <a:ext cx="2708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ADE4"/>
                </a:solidFill>
                <a:latin typeface="+mn-lt"/>
              </a:rPr>
              <a:t>За кількістю договорів: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Полтавська (</a:t>
            </a:r>
            <a:r>
              <a:rPr lang="en-US" sz="1400" b="0" dirty="0" smtClean="0">
                <a:latin typeface="+mn-lt"/>
              </a:rPr>
              <a:t>40</a:t>
            </a:r>
            <a:r>
              <a:rPr lang="uk-UA" sz="1400" b="0" dirty="0" smtClean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Хмельницька (2</a:t>
            </a:r>
            <a:r>
              <a:rPr lang="en-US" sz="1400" b="0" dirty="0" smtClean="0">
                <a:latin typeface="+mn-lt"/>
              </a:rPr>
              <a:t>7</a:t>
            </a:r>
            <a:r>
              <a:rPr lang="uk-UA" sz="1400" b="0" dirty="0" smtClean="0">
                <a:latin typeface="+mn-lt"/>
              </a:rPr>
              <a:t>)</a:t>
            </a:r>
            <a:endParaRPr lang="en-US" sz="1400" b="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>
                <a:latin typeface="+mn-lt"/>
              </a:rPr>
              <a:t>Чернігівська (</a:t>
            </a:r>
            <a:r>
              <a:rPr lang="uk-UA" sz="1400" b="0" dirty="0" smtClean="0">
                <a:latin typeface="+mn-lt"/>
              </a:rPr>
              <a:t>2</a:t>
            </a:r>
            <a:r>
              <a:rPr lang="en-US" sz="1400" b="0" dirty="0" smtClean="0">
                <a:latin typeface="+mn-lt"/>
              </a:rPr>
              <a:t>6</a:t>
            </a:r>
            <a:r>
              <a:rPr lang="uk-UA" sz="1400" b="0" dirty="0" smtClean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>
                <a:latin typeface="+mn-lt"/>
              </a:rPr>
              <a:t>Тернопільська </a:t>
            </a:r>
            <a:r>
              <a:rPr lang="uk-UA" sz="1400" b="0" dirty="0" smtClean="0">
                <a:latin typeface="+mn-lt"/>
              </a:rPr>
              <a:t>(24)</a:t>
            </a:r>
            <a:endParaRPr lang="en-US" sz="1400" b="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>
                <a:latin typeface="+mn-lt"/>
              </a:rPr>
              <a:t>Сумська (</a:t>
            </a:r>
            <a:r>
              <a:rPr lang="uk-UA" sz="1400" b="0" dirty="0" smtClean="0">
                <a:latin typeface="+mn-lt"/>
              </a:rPr>
              <a:t>2</a:t>
            </a:r>
            <a:r>
              <a:rPr lang="en-US" sz="1400" b="0" dirty="0" smtClean="0">
                <a:latin typeface="+mn-lt"/>
              </a:rPr>
              <a:t>3</a:t>
            </a:r>
            <a:r>
              <a:rPr lang="uk-UA" sz="1400" b="0" dirty="0" smtClean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b="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983" y="2624330"/>
            <a:ext cx="3958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ADE4"/>
                </a:solidFill>
                <a:latin typeface="+mn-lt"/>
              </a:rPr>
              <a:t>За показником застрахованої площі: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Хмельницька (6</a:t>
            </a:r>
            <a:r>
              <a:rPr lang="en-US" sz="1400" b="0" dirty="0" smtClean="0">
                <a:latin typeface="+mn-lt"/>
              </a:rPr>
              <a:t>2.1</a:t>
            </a:r>
            <a:r>
              <a:rPr lang="uk-UA" sz="1400" b="0" dirty="0" smtClean="0">
                <a:latin typeface="+mn-lt"/>
              </a:rPr>
              <a:t> тис. га, або </a:t>
            </a:r>
            <a:r>
              <a:rPr lang="en-US" sz="1400" b="0" dirty="0" smtClean="0">
                <a:latin typeface="+mn-lt"/>
              </a:rPr>
              <a:t>18</a:t>
            </a:r>
            <a:r>
              <a:rPr lang="uk-UA" sz="1400" b="0" dirty="0" smtClean="0">
                <a:latin typeface="+mn-lt"/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Полтавська (</a:t>
            </a:r>
            <a:r>
              <a:rPr lang="en-US" sz="1400" b="0" dirty="0" smtClean="0">
                <a:latin typeface="+mn-lt"/>
              </a:rPr>
              <a:t>53.9</a:t>
            </a:r>
            <a:r>
              <a:rPr lang="uk-UA" sz="1400" b="0" dirty="0" smtClean="0">
                <a:latin typeface="+mn-lt"/>
              </a:rPr>
              <a:t> тис. га, або 16%)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Сумська (3</a:t>
            </a:r>
            <a:r>
              <a:rPr lang="en-US" sz="1400" b="0" dirty="0" smtClean="0">
                <a:latin typeface="+mn-lt"/>
              </a:rPr>
              <a:t>4.3</a:t>
            </a:r>
            <a:r>
              <a:rPr lang="uk-UA" sz="1400" b="0" dirty="0" smtClean="0">
                <a:latin typeface="+mn-lt"/>
              </a:rPr>
              <a:t> тис. га, або </a:t>
            </a:r>
            <a:r>
              <a:rPr lang="en-US" sz="1400" b="0" dirty="0" smtClean="0">
                <a:latin typeface="+mn-lt"/>
              </a:rPr>
              <a:t>10</a:t>
            </a:r>
            <a:r>
              <a:rPr lang="uk-UA" sz="1400" b="0" dirty="0" smtClean="0">
                <a:latin typeface="+mn-lt"/>
              </a:rPr>
              <a:t>%)</a:t>
            </a:r>
            <a:endParaRPr lang="en-US" sz="1400" b="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Херсонська (26.5 тис. га, або 8%)</a:t>
            </a:r>
            <a:endParaRPr lang="uk-UA" sz="14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Чернігівська (26.0 тис. га, або 8%)</a:t>
            </a:r>
            <a:endParaRPr lang="uk-UA" sz="14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b="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069" y="4354699"/>
            <a:ext cx="44435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ADE4"/>
                </a:solidFill>
                <a:latin typeface="+mn-lt"/>
              </a:rPr>
              <a:t>За об</a:t>
            </a:r>
            <a:r>
              <a:rPr lang="en-US" dirty="0" smtClean="0">
                <a:solidFill>
                  <a:srgbClr val="00ADE4"/>
                </a:solidFill>
                <a:latin typeface="+mn-lt"/>
              </a:rPr>
              <a:t>’</a:t>
            </a:r>
            <a:r>
              <a:rPr lang="uk-UA" dirty="0" err="1" smtClean="0">
                <a:solidFill>
                  <a:srgbClr val="00ADE4"/>
                </a:solidFill>
                <a:latin typeface="+mn-lt"/>
              </a:rPr>
              <a:t>ємом</a:t>
            </a:r>
            <a:r>
              <a:rPr lang="uk-UA" dirty="0" smtClean="0">
                <a:solidFill>
                  <a:srgbClr val="00ADE4"/>
                </a:solidFill>
                <a:latin typeface="+mn-lt"/>
              </a:rPr>
              <a:t> зібраних премій: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Полтавська (6.2 млн. грн., або 17%)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Херсонська (4.8 млн. грн., або 13%)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Хмельницька (3.9 </a:t>
            </a:r>
            <a:r>
              <a:rPr lang="uk-UA" sz="1400" b="0" dirty="0" err="1" smtClean="0">
                <a:latin typeface="+mn-lt"/>
              </a:rPr>
              <a:t>млн.грн</a:t>
            </a:r>
            <a:r>
              <a:rPr lang="uk-UA" sz="1400" b="0" dirty="0" smtClean="0">
                <a:latin typeface="+mn-lt"/>
              </a:rPr>
              <a:t>., або 11%)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Сумська (3.6 млн. грн., або 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Миколаївська (2.7 млн. грн., або 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b="0" dirty="0"/>
          </a:p>
        </p:txBody>
      </p:sp>
    </p:spTree>
    <p:extLst>
      <p:ext uri="{BB962C8B-B14F-4D97-AF65-F5344CB8AC3E}">
        <p14:creationId xmlns:p14="http://schemas.microsoft.com/office/powerpoint/2010/main" val="249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solidFill>
                  <a:srgbClr val="021F43"/>
                </a:solidFill>
              </a:rPr>
              <a:t>РИНОК СТРАХУВАННЯ У 2016 РОЦІ: УЧАСТЬ СТРАХОВИХ КОМПАНІЙ</a:t>
            </a:r>
            <a:br>
              <a:rPr lang="uk-UA" sz="1800" dirty="0" smtClean="0">
                <a:solidFill>
                  <a:srgbClr val="021F43"/>
                </a:solidFill>
              </a:rPr>
            </a:br>
            <a:r>
              <a:rPr lang="ru-RU" sz="2000" dirty="0" smtClean="0"/>
              <a:t>ВІДСОТОК УКЛАДЕНИХ ДОГОВОРІВ</a:t>
            </a:r>
            <a:endParaRPr lang="en-US" sz="1900" b="0" dirty="0">
              <a:solidFill>
                <a:srgbClr val="002345"/>
              </a:solidFill>
            </a:endParaRPr>
          </a:p>
        </p:txBody>
      </p:sp>
      <p:graphicFrame>
        <p:nvGraphicFramePr>
          <p:cNvPr id="8" name="Диаграмма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932581"/>
              </p:ext>
            </p:extLst>
          </p:nvPr>
        </p:nvGraphicFramePr>
        <p:xfrm>
          <a:off x="339482" y="121296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5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solidFill>
                  <a:srgbClr val="021F43"/>
                </a:solidFill>
              </a:rPr>
              <a:t>РИНОК СТРАХУВАННЯ У 2016 РОЦІ: ЗАСТРАХОВАНІ КУЛЬТУРИ</a:t>
            </a:r>
            <a:br>
              <a:rPr lang="uk-UA" sz="1800" dirty="0" smtClean="0">
                <a:solidFill>
                  <a:srgbClr val="021F43"/>
                </a:solidFill>
              </a:rPr>
            </a:br>
            <a:r>
              <a:rPr lang="uk-UA" sz="1800" dirty="0" smtClean="0">
                <a:solidFill>
                  <a:srgbClr val="021F43"/>
                </a:solidFill>
              </a:rPr>
              <a:t>СУМА ПРЕМІЙ </a:t>
            </a:r>
            <a:endParaRPr lang="en-US" sz="1900" b="0" dirty="0">
              <a:solidFill>
                <a:srgbClr val="002345"/>
              </a:solidFill>
            </a:endParaRPr>
          </a:p>
        </p:txBody>
      </p:sp>
      <p:graphicFrame>
        <p:nvGraphicFramePr>
          <p:cNvPr id="7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121310"/>
              </p:ext>
            </p:extLst>
          </p:nvPr>
        </p:nvGraphicFramePr>
        <p:xfrm>
          <a:off x="357188" y="121296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69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rgbClr val="021F43"/>
                </a:solidFill>
              </a:rPr>
              <a:t>РИНОК СТРАХУВАННЯ У 2016 РОЦІ</a:t>
            </a:r>
            <a:r>
              <a:rPr lang="uk-UA" sz="1800" dirty="0" smtClean="0">
                <a:solidFill>
                  <a:srgbClr val="021F43"/>
                </a:solidFill>
              </a:rPr>
              <a:t>: Страхові продукти</a:t>
            </a:r>
            <a:endParaRPr lang="en-US" sz="1900" b="0" dirty="0">
              <a:solidFill>
                <a:srgbClr val="00234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59151"/>
              </p:ext>
            </p:extLst>
          </p:nvPr>
        </p:nvGraphicFramePr>
        <p:xfrm>
          <a:off x="909638" y="2542381"/>
          <a:ext cx="7326775" cy="2511109"/>
        </p:xfrm>
        <a:graphic>
          <a:graphicData uri="http://schemas.openxmlformats.org/drawingml/2006/table">
            <a:tbl>
              <a:tblPr firstRow="1" firstCol="1" bandRow="1"/>
              <a:tblGrid>
                <a:gridCol w="2534855"/>
                <a:gridCol w="1197980"/>
                <a:gridCol w="1197980"/>
                <a:gridCol w="1197980"/>
                <a:gridCol w="119798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Відсоток договорів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Відсоток застрахованої площі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Відсоток страхової суми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Відсоток зібраних премій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Повна загибель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91.7%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80.4%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88.4%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97.9%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Страхування врожаю озимих культур на весь період вирощування (продукти МФК)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Повна загибель + весняні заморозки 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84685" y="1425874"/>
            <a:ext cx="521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Дані за основними програмами страхування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19" y="337135"/>
            <a:ext cx="8461375" cy="532876"/>
          </a:xfr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lIns="90000" tIns="45000" rIns="90000" bIns="45000" anchor="ctr"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 b="1" kern="1200" dirty="0">
                <a:solidFill>
                  <a:srgbClr val="002345"/>
                </a:solidFill>
                <a:latin typeface="+mn-lt"/>
                <a:ea typeface="+mj-ea"/>
              </a:rPr>
              <a:t>Про проект</a:t>
            </a:r>
            <a:endParaRPr lang="en-US" sz="2400" b="1" kern="1200" dirty="0">
              <a:solidFill>
                <a:srgbClr val="002345"/>
              </a:solidFill>
              <a:latin typeface="+mn-lt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4472" y="870011"/>
            <a:ext cx="5557422" cy="60974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uk-UA" sz="1600" b="1" dirty="0" smtClean="0"/>
              <a:t>Проект «Розвиток фінансування аграрного сектору в Європі та Центральній Азії» </a:t>
            </a:r>
            <a:r>
              <a:rPr lang="uk-UA" sz="1600" dirty="0" smtClean="0"/>
              <a:t>впроваджується IFC, членом Групи Світового банку, в партнерстві з урядами Австрії та Угорщини.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uk-UA" sz="1600" b="1" u="sng" dirty="0" smtClean="0"/>
              <a:t>Мета</a:t>
            </a:r>
            <a:r>
              <a:rPr lang="uk-UA" sz="1600" b="1" dirty="0" smtClean="0"/>
              <a:t> </a:t>
            </a:r>
            <a:r>
              <a:rPr lang="uk-UA" sz="1600" dirty="0" smtClean="0"/>
              <a:t>– покращити доступ до фінансових ресурсів для малих та середніх сільгосптоваровиробників.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uk-UA" sz="1600" b="1" u="sng" dirty="0" smtClean="0"/>
              <a:t>Напрямки діяльності</a:t>
            </a:r>
            <a:r>
              <a:rPr lang="uk-UA" sz="1600" b="1" dirty="0" smtClean="0"/>
              <a:t> </a:t>
            </a:r>
            <a:r>
              <a:rPr lang="uk-UA" sz="1600" dirty="0" smtClean="0"/>
              <a:t>– розробка та вдосконалення інструментів, які забезпечують доступ </a:t>
            </a:r>
            <a:r>
              <a:rPr lang="uk-UA" sz="1600" dirty="0" err="1" smtClean="0"/>
              <a:t>агровиробників</a:t>
            </a:r>
            <a:r>
              <a:rPr lang="uk-UA" sz="1600" dirty="0" smtClean="0"/>
              <a:t> до фінансових та матеріально-технічних ресурсів, навчання </a:t>
            </a:r>
            <a:r>
              <a:rPr lang="uk-UA" sz="1600" dirty="0" err="1" smtClean="0"/>
              <a:t>агровиробників</a:t>
            </a:r>
            <a:r>
              <a:rPr lang="uk-UA" sz="1600" dirty="0" smtClean="0"/>
              <a:t> та банківських спеціалістів, консультації щодо вдосконалення регуляторного середовища, яке сприятиме розвитку системі агрострахування.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uk-UA" sz="1600" b="1" u="sng" dirty="0" smtClean="0"/>
              <a:t>Партнери</a:t>
            </a:r>
            <a:r>
              <a:rPr lang="en-US" sz="1600" dirty="0" smtClean="0"/>
              <a:t> –</a:t>
            </a:r>
            <a:r>
              <a:rPr lang="uk-UA" sz="1600" dirty="0" smtClean="0"/>
              <a:t> банки та інші фінансові інституції, постачальник матеріально-технічних ресурсів, органи державної влади.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uk-UA" sz="1600" b="1" u="sng" dirty="0" smtClean="0"/>
              <a:t>Країни, де працює Проект</a:t>
            </a:r>
            <a:r>
              <a:rPr lang="uk-UA" sz="1600" b="1" dirty="0" smtClean="0"/>
              <a:t> </a:t>
            </a:r>
            <a:r>
              <a:rPr lang="uk-UA" sz="1600" dirty="0" smtClean="0"/>
              <a:t>– Україна, Сербія, Косово, Азербайджан</a:t>
            </a:r>
            <a:endParaRPr lang="uk-UA" sz="1600" u="sng" dirty="0"/>
          </a:p>
        </p:txBody>
      </p:sp>
      <p:sp>
        <p:nvSpPr>
          <p:cNvPr id="15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sz="1200" dirty="0">
                <a:latin typeface="Arial"/>
                <a:cs typeface="Arial"/>
              </a:rPr>
              <a:t>6</a:t>
            </a:r>
            <a:endParaRPr lang="en-US" sz="10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6934" y="914399"/>
            <a:ext cx="2676446" cy="5903128"/>
            <a:chOff x="481700" y="727969"/>
            <a:chExt cx="2676446" cy="59031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8012"/>
            <a:stretch/>
          </p:blipFill>
          <p:spPr>
            <a:xfrm>
              <a:off x="481700" y="727969"/>
              <a:ext cx="2676446" cy="54506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240" y="6139432"/>
              <a:ext cx="2591855" cy="491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7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rmAutofit fontScale="90000"/>
          </a:bodyPr>
          <a:lstStyle/>
          <a:p>
            <a:r>
              <a:rPr lang="uk-UA" sz="1800" dirty="0">
                <a:solidFill>
                  <a:srgbClr val="021F43"/>
                </a:solidFill>
              </a:rPr>
              <a:t>РИНОК СТРАХУВАННЯ У </a:t>
            </a:r>
            <a:r>
              <a:rPr lang="uk-UA" sz="1800" dirty="0" smtClean="0">
                <a:solidFill>
                  <a:srgbClr val="021F43"/>
                </a:solidFill>
              </a:rPr>
              <a:t>2016 </a:t>
            </a:r>
            <a:r>
              <a:rPr lang="uk-UA" sz="1800" dirty="0">
                <a:solidFill>
                  <a:srgbClr val="021F43"/>
                </a:solidFill>
              </a:rPr>
              <a:t>РОЦІ: Страхування, пов'язане з державними програмами </a:t>
            </a:r>
            <a:endParaRPr lang="en-US" sz="1900" b="0" dirty="0">
              <a:solidFill>
                <a:srgbClr val="00234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77378"/>
              </p:ext>
            </p:extLst>
          </p:nvPr>
        </p:nvGraphicFramePr>
        <p:xfrm>
          <a:off x="909638" y="2527541"/>
          <a:ext cx="7303626" cy="1369697"/>
        </p:xfrm>
        <a:graphic>
          <a:graphicData uri="http://schemas.openxmlformats.org/drawingml/2006/table">
            <a:tbl>
              <a:tblPr firstRow="1" firstCol="1" bandRow="1"/>
              <a:tblGrid>
                <a:gridCol w="2209676"/>
                <a:gridCol w="2546975"/>
                <a:gridCol w="2546975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Абсолютна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відсотках до загального показника по ринку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К-ть договорів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39.5%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Страхова сума, грн.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519 224 402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58.0%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Страхові премії, грн.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22 941 106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62.4%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Застрахована площа, га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119 068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34.7%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2831" y="1418454"/>
            <a:ext cx="439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Участь у програмах Аграрного Фонду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9638" y="4779189"/>
            <a:ext cx="797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ADE4"/>
                </a:solidFill>
                <a:latin typeface="+mn-lt"/>
              </a:rPr>
              <a:t>63% </a:t>
            </a:r>
            <a:r>
              <a:rPr lang="uk-UA" dirty="0">
                <a:solidFill>
                  <a:srgbClr val="00ADE4"/>
                </a:solidFill>
                <a:latin typeface="+mn-lt"/>
              </a:rPr>
              <a:t>зібраних з ринку премій, складають премії від страхування, пов'язаного з </a:t>
            </a:r>
            <a:r>
              <a:rPr lang="uk-UA" dirty="0" smtClean="0">
                <a:solidFill>
                  <a:srgbClr val="00ADE4"/>
                </a:solidFill>
                <a:latin typeface="+mn-lt"/>
              </a:rPr>
              <a:t>програмою </a:t>
            </a:r>
            <a:r>
              <a:rPr lang="uk-UA" dirty="0">
                <a:solidFill>
                  <a:srgbClr val="00ADE4"/>
                </a:solidFill>
                <a:latin typeface="+mn-lt"/>
              </a:rPr>
              <a:t>фінансування сільгоспвиробників </a:t>
            </a:r>
            <a:r>
              <a:rPr lang="uk-UA" dirty="0" smtClean="0">
                <a:solidFill>
                  <a:srgbClr val="00ADE4"/>
                </a:solidFill>
                <a:latin typeface="+mn-lt"/>
              </a:rPr>
              <a:t>через Аграрний Фонд</a:t>
            </a:r>
            <a:endParaRPr lang="en-US" dirty="0">
              <a:solidFill>
                <a:srgbClr val="00ADE4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21</a:t>
            </a:fld>
            <a:endParaRPr lang="de-CH">
              <a:solidFill>
                <a:srgbClr val="337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52" y="782776"/>
            <a:ext cx="6672793" cy="5629522"/>
          </a:xfrm>
        </p:spPr>
        <p:txBody>
          <a:bodyPr/>
          <a:lstStyle/>
          <a:p>
            <a:pPr marL="2873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</a:pPr>
            <a:endParaRPr lang="uk-UA" sz="1600" b="1" dirty="0" smtClean="0">
              <a:solidFill>
                <a:srgbClr val="00ADE4"/>
              </a:solidFill>
            </a:endParaRP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400" dirty="0" smtClean="0"/>
              <a:t>Ринок демонструє тенденцію до повільного скорочення: зменшуються усі реальні показники його діяльності (</a:t>
            </a:r>
            <a:r>
              <a:rPr lang="uk-UA" sz="1400" dirty="0"/>
              <a:t>кількість укладених договорів, об</a:t>
            </a:r>
            <a:r>
              <a:rPr lang="en-US" sz="1400" dirty="0"/>
              <a:t>’</a:t>
            </a:r>
            <a:r>
              <a:rPr lang="uk-UA" sz="1400" dirty="0"/>
              <a:t>єм застрахованих </a:t>
            </a:r>
            <a:r>
              <a:rPr lang="uk-UA" sz="1400" dirty="0" smtClean="0"/>
              <a:t>площ та </a:t>
            </a:r>
            <a:r>
              <a:rPr lang="uk-UA" sz="1400" dirty="0"/>
              <a:t>зібраних страхових премій у реальному вимірі</a:t>
            </a:r>
            <a:r>
              <a:rPr lang="uk-UA" sz="1400" dirty="0" smtClean="0"/>
              <a:t>).</a:t>
            </a:r>
            <a:endParaRPr lang="en-US" sz="1400" dirty="0" smtClean="0"/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400" dirty="0" smtClean="0"/>
              <a:t>Станом на лютий 2016 року страхування сільськогосподарських ризиків здійснює приблизно п</a:t>
            </a:r>
            <a:r>
              <a:rPr lang="en-US" sz="1400" dirty="0" smtClean="0"/>
              <a:t>’</a:t>
            </a:r>
            <a:r>
              <a:rPr lang="uk-UA" sz="1400" dirty="0" err="1" smtClean="0"/>
              <a:t>ята</a:t>
            </a:r>
            <a:r>
              <a:rPr lang="uk-UA" sz="1400" dirty="0" smtClean="0"/>
              <a:t> частина від усіх компаній, що отри</a:t>
            </a:r>
            <a:r>
              <a:rPr lang="uk-UA" sz="1400" dirty="0"/>
              <a:t>м</a:t>
            </a:r>
            <a:r>
              <a:rPr lang="uk-UA" sz="1400" dirty="0" smtClean="0"/>
              <a:t>али ліцензію на цей вид страхування.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400" dirty="0" smtClean="0"/>
              <a:t>Ринок використовує невеликий набір страхових продуктів:</a:t>
            </a:r>
          </a:p>
          <a:p>
            <a:pPr marL="858838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400" dirty="0" smtClean="0"/>
              <a:t>Домінує страхування озимих від повної загибелі на період перезимівлі;</a:t>
            </a:r>
          </a:p>
          <a:p>
            <a:pPr marL="858838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400" dirty="0" smtClean="0"/>
              <a:t>Відсутнє повноцінне </a:t>
            </a:r>
            <a:r>
              <a:rPr lang="uk-UA" sz="1400" dirty="0" err="1" smtClean="0"/>
              <a:t>мультиризикове</a:t>
            </a:r>
            <a:r>
              <a:rPr lang="uk-UA" sz="1400" dirty="0" smtClean="0"/>
              <a:t> страхування на весняно-літній період, зокрема, не покривається такий системний ризик, як посуха;</a:t>
            </a:r>
          </a:p>
          <a:p>
            <a:pPr marL="858838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400" dirty="0" smtClean="0"/>
              <a:t>Майже не використовується страхування врожаю на весь цикл вирощування.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400" dirty="0" smtClean="0"/>
              <a:t>Середня ставка страхової премії демонструє тенденцію до зменшення, зокрема, через те, що використовуються страхові продукти, які покривають невеликий перелік малоймовірних ризиків. 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400" dirty="0" smtClean="0"/>
              <a:t>Ринок </a:t>
            </a:r>
            <a:r>
              <a:rPr lang="uk-UA" sz="1400" dirty="0" err="1" smtClean="0"/>
              <a:t>агрострахування</a:t>
            </a:r>
            <a:r>
              <a:rPr lang="uk-UA" sz="1400" dirty="0" smtClean="0"/>
              <a:t> потребує посилення системних зусиль уряду щодо його розвитку, зокрема, вдосконалення регулювання та надання системної підтримки цьому сектору.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Ø"/>
            </a:pPr>
            <a:endParaRPr lang="uk-UA" sz="1400" dirty="0"/>
          </a:p>
          <a:p>
            <a:pPr marL="2873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1F43"/>
              </a:buClr>
            </a:pPr>
            <a:endParaRPr lang="uk-UA" sz="1600" b="1" dirty="0" smtClean="0">
              <a:solidFill>
                <a:srgbClr val="00ADE4"/>
              </a:solidFill>
            </a:endParaRPr>
          </a:p>
          <a:p>
            <a:pPr marL="287338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</a:pPr>
            <a:endParaRPr lang="uk-UA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21F43"/>
                </a:solidFill>
                <a:latin typeface="+mj-lt"/>
              </a:rPr>
              <a:t>ВИСНОВКИ</a:t>
            </a:r>
            <a:endParaRPr lang="en-US" sz="2000" b="1" dirty="0">
              <a:solidFill>
                <a:srgbClr val="021F43"/>
              </a:solidFill>
              <a:latin typeface="+mj-lt"/>
            </a:endParaRPr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r="26574"/>
          <a:stretch>
            <a:fillRect/>
          </a:stretch>
        </p:blipFill>
        <p:spPr>
          <a:xfrm>
            <a:off x="6977063" y="782776"/>
            <a:ext cx="2166937" cy="5312753"/>
          </a:xfrm>
        </p:spPr>
      </p:pic>
    </p:spTree>
    <p:extLst>
      <p:ext uri="{BB962C8B-B14F-4D97-AF65-F5344CB8AC3E}">
        <p14:creationId xmlns:p14="http://schemas.microsoft.com/office/powerpoint/2010/main" val="30055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9248" y="1104548"/>
            <a:ext cx="3736352" cy="4418259"/>
          </a:xfrm>
        </p:spPr>
        <p:txBody>
          <a:bodyPr/>
          <a:lstStyle/>
          <a:p>
            <a:pPr marL="176213"/>
            <a:r>
              <a:rPr lang="uk-UA" sz="1800" b="1" dirty="0" smtClean="0">
                <a:solidFill>
                  <a:srgbClr val="595959"/>
                </a:solidFill>
              </a:rPr>
              <a:t>Проект «Розвиток фінансування аграрного сектору в Європі та Центральній Азії»</a:t>
            </a:r>
            <a:endParaRPr lang="en-US" sz="1800" b="1" dirty="0" smtClean="0">
              <a:solidFill>
                <a:srgbClr val="595959"/>
              </a:solidFill>
            </a:endParaRP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endParaRPr lang="uk-UA" dirty="0" smtClean="0">
              <a:solidFill>
                <a:srgbClr val="595959"/>
              </a:solidFill>
            </a:endParaRP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r>
              <a:rPr lang="uk-UA" dirty="0" smtClean="0">
                <a:solidFill>
                  <a:srgbClr val="595959"/>
                </a:solidFill>
              </a:rPr>
              <a:t>Дніпровський узвіз 1</a:t>
            </a:r>
            <a:r>
              <a:rPr lang="en-US" dirty="0" smtClean="0">
                <a:solidFill>
                  <a:srgbClr val="595959"/>
                </a:solidFill>
              </a:rPr>
              <a:t>, </a:t>
            </a:r>
            <a:r>
              <a:rPr lang="uk-UA" dirty="0" smtClean="0">
                <a:solidFill>
                  <a:srgbClr val="595959"/>
                </a:solidFill>
              </a:rPr>
              <a:t>3-й поверх</a:t>
            </a: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r>
              <a:rPr lang="uk-UA" dirty="0">
                <a:solidFill>
                  <a:srgbClr val="595959"/>
                </a:solidFill>
              </a:rPr>
              <a:t>Київ</a:t>
            </a:r>
            <a:r>
              <a:rPr lang="en-US" dirty="0">
                <a:solidFill>
                  <a:srgbClr val="595959"/>
                </a:solidFill>
              </a:rPr>
              <a:t>, 01010, </a:t>
            </a:r>
            <a:r>
              <a:rPr lang="uk-UA" dirty="0">
                <a:solidFill>
                  <a:srgbClr val="595959"/>
                </a:solidFill>
              </a:rPr>
              <a:t>Україна</a:t>
            </a:r>
            <a:endParaRPr lang="en-US" dirty="0">
              <a:solidFill>
                <a:srgbClr val="595959"/>
              </a:solidFill>
            </a:endParaRP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endParaRPr lang="en-US" dirty="0" smtClean="0">
              <a:solidFill>
                <a:srgbClr val="595959"/>
              </a:solidFill>
            </a:endParaRP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r>
              <a:rPr lang="uk-UA" dirty="0" err="1" smtClean="0">
                <a:solidFill>
                  <a:srgbClr val="595959"/>
                </a:solidFill>
              </a:rPr>
              <a:t>Тел</a:t>
            </a:r>
            <a:r>
              <a:rPr lang="en-US" dirty="0" smtClean="0">
                <a:solidFill>
                  <a:srgbClr val="595959"/>
                </a:solidFill>
              </a:rPr>
              <a:t>.  044 490 64 00</a:t>
            </a: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r>
              <a:rPr lang="uk-UA" dirty="0" smtClean="0">
                <a:solidFill>
                  <a:srgbClr val="595959"/>
                </a:solidFill>
              </a:rPr>
              <a:t>Факс</a:t>
            </a:r>
            <a:r>
              <a:rPr lang="en-US" dirty="0" smtClean="0">
                <a:solidFill>
                  <a:srgbClr val="595959"/>
                </a:solidFill>
              </a:rPr>
              <a:t>. 044 490 64 20</a:t>
            </a: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endParaRPr lang="en-US" dirty="0">
              <a:solidFill>
                <a:srgbClr val="595959"/>
              </a:solidFill>
            </a:endParaRP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r>
              <a:rPr lang="uk-UA" dirty="0" smtClean="0">
                <a:solidFill>
                  <a:srgbClr val="595959"/>
                </a:solidFill>
              </a:rPr>
              <a:t>Наталія Герасименко</a:t>
            </a:r>
            <a:endParaRPr lang="en-US" dirty="0" smtClean="0">
              <a:solidFill>
                <a:srgbClr val="595959"/>
              </a:solidFill>
            </a:endParaRP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r>
              <a:rPr lang="uk-UA" dirty="0" smtClean="0">
                <a:solidFill>
                  <a:srgbClr val="595959"/>
                </a:solidFill>
              </a:rPr>
              <a:t>Експерт з </a:t>
            </a:r>
            <a:r>
              <a:rPr lang="uk-UA" dirty="0" err="1" smtClean="0">
                <a:solidFill>
                  <a:srgbClr val="595959"/>
                </a:solidFill>
              </a:rPr>
              <a:t>агрострахування</a:t>
            </a:r>
            <a:endParaRPr lang="en-US" dirty="0" smtClean="0">
              <a:solidFill>
                <a:srgbClr val="595959"/>
              </a:solidFill>
            </a:endParaRPr>
          </a:p>
          <a:p>
            <a:pPr marL="176213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595959"/>
                </a:solidFill>
                <a:hlinkClick r:id="rId3"/>
              </a:rPr>
              <a:t>NGerasimenko@ifc.org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6" y="450539"/>
            <a:ext cx="3661098" cy="522398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9248" y="450540"/>
            <a:ext cx="4162212" cy="509757"/>
            <a:chOff x="352697" y="1799044"/>
            <a:chExt cx="8320248" cy="50975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52697" y="1799044"/>
              <a:ext cx="8320248" cy="5079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985" y="1811805"/>
              <a:ext cx="7841672" cy="496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eaLnBrk="0" hangingPunct="0">
                <a:lnSpc>
                  <a:spcPct val="150000"/>
                </a:lnSpc>
                <a:spcBef>
                  <a:spcPts val="1800"/>
                </a:spcBef>
                <a:buClr>
                  <a:srgbClr val="404040"/>
                </a:buClr>
              </a:pPr>
              <a:r>
                <a:rPr lang="uk-UA" sz="2000" b="0" kern="0" dirty="0" smtClean="0">
                  <a:solidFill>
                    <a:schemeClr val="bg1"/>
                  </a:solidFill>
                  <a:latin typeface="Arial"/>
                  <a:cs typeface="Arial"/>
                </a:rPr>
                <a:t>ДЯКУЮ</a:t>
              </a:r>
              <a:r>
                <a:rPr lang="en-US" sz="2000" b="0" kern="0" dirty="0" smtClean="0">
                  <a:solidFill>
                    <a:schemeClr val="bg1"/>
                  </a:solidFill>
                  <a:latin typeface="Arial"/>
                  <a:cs typeface="Arial"/>
                </a:rPr>
                <a:t>!</a:t>
              </a:r>
              <a:endParaRPr lang="en-US" sz="2000" b="0" kern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631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b="0" smtClean="0">
                <a:latin typeface="+mn-lt"/>
              </a:rPr>
              <a:pPr>
                <a:defRPr/>
              </a:pPr>
              <a:t>3</a:t>
            </a:fld>
            <a:endParaRPr lang="en-US" b="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РОЗВИТКУ АГРОСТРАХУВАННЯ В УКРАЇНІ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001308" y="511475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53708" y="526715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06108" y="541955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64060" y="579604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353085" y="1059255"/>
            <a:ext cx="860079" cy="497839"/>
          </a:xfrm>
          <a:prstGeom prst="round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1991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331162" y="1059255"/>
            <a:ext cx="7558395" cy="497839"/>
          </a:xfrm>
          <a:prstGeom prst="roundRect">
            <a:avLst/>
          </a:prstGeom>
          <a:solidFill>
            <a:srgbClr val="CCD1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Незалежність</a:t>
            </a:r>
            <a:r>
              <a:rPr lang="en-US" b="0" dirty="0" smtClean="0">
                <a:solidFill>
                  <a:srgbClr val="002345"/>
                </a:solidFill>
                <a:latin typeface="+mn-lt"/>
              </a:rPr>
              <a:t>. </a:t>
            </a:r>
            <a:r>
              <a:rPr lang="uk-UA" b="0" dirty="0" smtClean="0">
                <a:solidFill>
                  <a:srgbClr val="002345"/>
                </a:solidFill>
                <a:latin typeface="+mn-lt"/>
              </a:rPr>
              <a:t>Система страхування успадкована від Радянського Союзу</a:t>
            </a:r>
            <a:endParaRPr lang="en-US" b="0" dirty="0">
              <a:solidFill>
                <a:srgbClr val="002345"/>
              </a:solidFill>
              <a:latin typeface="+mn-lt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51580" y="1619050"/>
            <a:ext cx="860079" cy="497839"/>
          </a:xfrm>
          <a:prstGeom prst="round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1993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1329657" y="1619050"/>
            <a:ext cx="7558395" cy="497839"/>
          </a:xfrm>
          <a:prstGeom prst="roundRect">
            <a:avLst/>
          </a:prstGeom>
          <a:solidFill>
            <a:srgbClr val="E7EA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Запровадження окремого регулювання фінансових ринків</a:t>
            </a:r>
            <a:endParaRPr lang="en-US" b="0" dirty="0">
              <a:solidFill>
                <a:srgbClr val="002345"/>
              </a:solidFill>
              <a:latin typeface="+mn-lt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51580" y="2180156"/>
            <a:ext cx="860079" cy="497839"/>
          </a:xfrm>
          <a:prstGeom prst="round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+mn-lt"/>
              </a:rPr>
              <a:t>1996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329657" y="2180156"/>
            <a:ext cx="7558395" cy="497839"/>
          </a:xfrm>
          <a:prstGeom prst="roundRect">
            <a:avLst/>
          </a:prstGeom>
          <a:solidFill>
            <a:srgbClr val="CCD1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Запровадження приватного страхування </a:t>
            </a:r>
            <a:r>
              <a:rPr lang="en-US" b="0" dirty="0" smtClean="0">
                <a:solidFill>
                  <a:srgbClr val="002345"/>
                </a:solidFill>
                <a:latin typeface="+mn-lt"/>
              </a:rPr>
              <a:t>(</a:t>
            </a:r>
            <a:r>
              <a:rPr lang="uk-UA" b="0" dirty="0">
                <a:solidFill>
                  <a:srgbClr val="002345"/>
                </a:solidFill>
                <a:latin typeface="+mn-lt"/>
              </a:rPr>
              <a:t>з</a:t>
            </a:r>
            <a:r>
              <a:rPr lang="uk-UA" b="0" dirty="0" smtClean="0">
                <a:solidFill>
                  <a:srgbClr val="002345"/>
                </a:solidFill>
                <a:latin typeface="+mn-lt"/>
              </a:rPr>
              <a:t>гідно Закону «Про страхування»)</a:t>
            </a:r>
            <a:endParaRPr lang="en-US" b="0" dirty="0">
              <a:solidFill>
                <a:srgbClr val="002345"/>
              </a:solidFill>
              <a:latin typeface="+mn-lt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51580" y="2745271"/>
            <a:ext cx="860079" cy="497839"/>
          </a:xfrm>
          <a:prstGeom prst="round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2001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329657" y="2745271"/>
            <a:ext cx="7558395" cy="497839"/>
          </a:xfrm>
          <a:prstGeom prst="roundRect">
            <a:avLst/>
          </a:prstGeom>
          <a:solidFill>
            <a:srgbClr val="E7EA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Задекларована можливість субсидування страхування</a:t>
            </a:r>
            <a:endParaRPr lang="en-US" b="0" dirty="0">
              <a:solidFill>
                <a:srgbClr val="002345"/>
              </a:solidFill>
              <a:latin typeface="+mn-lt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51580" y="3875501"/>
            <a:ext cx="860079" cy="497839"/>
          </a:xfrm>
          <a:prstGeom prst="round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+mn-lt"/>
              </a:rPr>
              <a:t>2005-2008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329657" y="3875501"/>
            <a:ext cx="7558395" cy="497839"/>
          </a:xfrm>
          <a:prstGeom prst="roundRect">
            <a:avLst/>
          </a:prstGeom>
          <a:solidFill>
            <a:srgbClr val="E7EA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Імплементація програми здешевлення страхових платежів</a:t>
            </a:r>
            <a:endParaRPr lang="en-US" b="0" dirty="0">
              <a:solidFill>
                <a:srgbClr val="002345"/>
              </a:solidFill>
              <a:latin typeface="+mn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51580" y="4440616"/>
            <a:ext cx="860079" cy="497839"/>
          </a:xfrm>
          <a:prstGeom prst="round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+mn-lt"/>
              </a:rPr>
              <a:t>2009-2015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1329657" y="4440616"/>
            <a:ext cx="7558395" cy="497839"/>
          </a:xfrm>
          <a:prstGeom prst="roundRect">
            <a:avLst/>
          </a:prstGeom>
          <a:solidFill>
            <a:srgbClr val="CCD1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Розробка стандартних страхових продуктів</a:t>
            </a:r>
            <a:endParaRPr lang="en-US" b="0" dirty="0">
              <a:solidFill>
                <a:srgbClr val="002345"/>
              </a:solidFill>
              <a:latin typeface="+mn-lt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51580" y="5005732"/>
            <a:ext cx="860079" cy="1078198"/>
          </a:xfrm>
          <a:prstGeom prst="round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+mn-lt"/>
              </a:rPr>
              <a:t>2012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329657" y="5005732"/>
            <a:ext cx="7558395" cy="1175260"/>
          </a:xfrm>
          <a:prstGeom prst="roundRect">
            <a:avLst/>
          </a:prstGeom>
          <a:solidFill>
            <a:srgbClr val="E7EA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Прийняття спеціального закону «Про особливості страхування сільськогосподарської продукції з державною підтримкою» </a:t>
            </a:r>
            <a:endParaRPr lang="en-US" b="0" dirty="0" smtClean="0">
              <a:solidFill>
                <a:srgbClr val="002345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Ліцензування страхових компаній</a:t>
            </a:r>
            <a:endParaRPr lang="en-US" b="0" dirty="0">
              <a:solidFill>
                <a:srgbClr val="002345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Створення Агарного страхового Пулу</a:t>
            </a:r>
            <a:endParaRPr lang="en-US" b="0" dirty="0">
              <a:solidFill>
                <a:srgbClr val="002345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Програма сертифікації аварійних комісарів</a:t>
            </a:r>
            <a:endParaRPr lang="en-US" b="0" dirty="0">
              <a:solidFill>
                <a:srgbClr val="002345"/>
              </a:solidFill>
              <a:latin typeface="+mn-lt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351580" y="3310386"/>
            <a:ext cx="860079" cy="497839"/>
          </a:xfrm>
          <a:prstGeom prst="round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+mn-lt"/>
              </a:rPr>
              <a:t>2002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329657" y="3310386"/>
            <a:ext cx="7558395" cy="497839"/>
          </a:xfrm>
          <a:prstGeom prst="roundRect">
            <a:avLst/>
          </a:prstGeom>
          <a:solidFill>
            <a:srgbClr val="CCD1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uk-UA" b="0" dirty="0" smtClean="0">
                <a:solidFill>
                  <a:srgbClr val="002345"/>
                </a:solidFill>
                <a:latin typeface="+mn-lt"/>
              </a:rPr>
              <a:t>Запровадження обов'язкового </a:t>
            </a:r>
            <a:r>
              <a:rPr lang="uk-UA" b="0" dirty="0" err="1" smtClean="0">
                <a:solidFill>
                  <a:srgbClr val="002345"/>
                </a:solidFill>
                <a:latin typeface="+mn-lt"/>
              </a:rPr>
              <a:t>мультиризикового</a:t>
            </a:r>
            <a:r>
              <a:rPr lang="uk-UA" b="0" dirty="0" smtClean="0">
                <a:solidFill>
                  <a:srgbClr val="002345"/>
                </a:solidFill>
                <a:latin typeface="+mn-lt"/>
              </a:rPr>
              <a:t> (комплексного) страхування</a:t>
            </a:r>
            <a:endParaRPr lang="en-US" b="0" dirty="0">
              <a:solidFill>
                <a:srgbClr val="00234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3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2" name="Picture Placeholder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5" r="8147"/>
          <a:stretch/>
        </p:blipFill>
        <p:spPr bwMode="auto">
          <a:xfrm>
            <a:off x="6977062" y="772141"/>
            <a:ext cx="216693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4</a:t>
            </a:fld>
            <a:endParaRPr lang="de-CH">
              <a:solidFill>
                <a:srgbClr val="337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868818"/>
            <a:ext cx="6383246" cy="459120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21F43"/>
              </a:buClr>
            </a:pPr>
            <a:r>
              <a:rPr lang="uk-UA" sz="1600" dirty="0"/>
              <a:t>З 2007 року діяльність М</a:t>
            </a:r>
            <a:r>
              <a:rPr lang="uk-UA" sz="1600" dirty="0" smtClean="0"/>
              <a:t>іжнародної </a:t>
            </a:r>
            <a:r>
              <a:rPr lang="uk-UA" sz="1600" dirty="0"/>
              <a:t>фінансової корпорації була спрямована в тому числі на </a:t>
            </a:r>
            <a:r>
              <a:rPr lang="uk-UA" sz="1600" dirty="0">
                <a:solidFill>
                  <a:srgbClr val="00ADE4"/>
                </a:solidFill>
              </a:rPr>
              <a:t>розвиток системи страхування</a:t>
            </a:r>
            <a:r>
              <a:rPr lang="uk-UA" sz="1600" dirty="0"/>
              <a:t> сільськогосподарської продукції в </a:t>
            </a:r>
            <a:r>
              <a:rPr lang="uk-UA" sz="1600" dirty="0" smtClean="0"/>
              <a:t>Україні: 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розроблено </a:t>
            </a:r>
            <a:r>
              <a:rPr lang="uk-UA" sz="1600" dirty="0"/>
              <a:t>стандартні страхові </a:t>
            </a:r>
            <a:r>
              <a:rPr lang="uk-UA" sz="1600" dirty="0" smtClean="0"/>
              <a:t>продукти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сформовано </a:t>
            </a:r>
            <a:r>
              <a:rPr lang="uk-UA" sz="1600" dirty="0"/>
              <a:t>базу </a:t>
            </a:r>
            <a:r>
              <a:rPr lang="uk-UA" sz="1600" dirty="0" smtClean="0"/>
              <a:t>даних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запроваджено </a:t>
            </a:r>
            <a:r>
              <a:rPr lang="uk-UA" sz="1600" dirty="0"/>
              <a:t>стандарти з прийняття об’єктів на страхування та врегулювання </a:t>
            </a:r>
            <a:r>
              <a:rPr lang="uk-UA" sz="1600" dirty="0" smtClean="0"/>
              <a:t>збитків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розроблено інформаційну систему 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запропоновано системний підхід до розвиту системи </a:t>
            </a:r>
            <a:r>
              <a:rPr lang="uk-UA" sz="1600" dirty="0" err="1" smtClean="0"/>
              <a:t>агрострахування</a:t>
            </a:r>
            <a:endParaRPr lang="uk-UA" sz="1600" dirty="0" smtClean="0"/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організовано</a:t>
            </a:r>
            <a:r>
              <a:rPr lang="uk-UA" sz="1600" dirty="0" smtClean="0"/>
              <a:t> ряд інформаційно-просвітницьких заходів 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/>
              <a:t>п</a:t>
            </a:r>
            <a:r>
              <a:rPr lang="uk-UA" sz="1600" dirty="0" smtClean="0"/>
              <a:t>роведено дослідження ринку </a:t>
            </a:r>
            <a:r>
              <a:rPr lang="uk-UA" sz="1600" dirty="0" err="1" smtClean="0"/>
              <a:t>агрострахування</a:t>
            </a:r>
            <a:r>
              <a:rPr lang="uk-UA" sz="1600" dirty="0" smtClean="0"/>
              <a:t> України</a:t>
            </a:r>
            <a:endParaRPr lang="uk-UA" sz="1600" dirty="0" smtClean="0"/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rgbClr val="021F43"/>
                </a:solidFill>
                <a:latin typeface="+mj-lt"/>
              </a:rPr>
              <a:t>ДІЯЛЬНІСТЬ ПРОЕКТУ</a:t>
            </a:r>
            <a:endParaRPr lang="en-US" b="1" dirty="0">
              <a:solidFill>
                <a:srgbClr val="021F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74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5</a:t>
            </a:fld>
            <a:endParaRPr lang="de-CH" dirty="0">
              <a:solidFill>
                <a:srgbClr val="337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78" y="1860945"/>
            <a:ext cx="6383246" cy="4245996"/>
          </a:xfrm>
        </p:spPr>
        <p:txBody>
          <a:bodyPr/>
          <a:lstStyle/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Метод</a:t>
            </a:r>
            <a:r>
              <a:rPr lang="en-US" sz="1600" dirty="0" smtClean="0"/>
              <a:t>:  </a:t>
            </a:r>
            <a:r>
              <a:rPr lang="uk-UA" sz="1600" dirty="0" smtClean="0"/>
              <a:t>опитування </a:t>
            </a:r>
            <a:r>
              <a:rPr lang="uk-UA" sz="1600" dirty="0"/>
              <a:t>страхових </a:t>
            </a:r>
            <a:r>
              <a:rPr lang="uk-UA" sz="1600" dirty="0" smtClean="0"/>
              <a:t>компаній (16 компаній надали свої дані </a:t>
            </a:r>
            <a:r>
              <a:rPr lang="uk-UA" sz="1600" dirty="0"/>
              <a:t>за однаковою формою на добровільній </a:t>
            </a:r>
            <a:r>
              <a:rPr lang="uk-UA" sz="1600" dirty="0" smtClean="0"/>
              <a:t>основі).</a:t>
            </a:r>
            <a:endParaRPr lang="uk-UA" sz="1600" dirty="0"/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Дослідження детально зосереджене на 2015 та 2016 роках, проте відображає також загальні тенденції розвитку ринку протягом 2005-2015 років.</a:t>
            </a:r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Проводилося у 2009-2012 роках та поновлене </a:t>
            </a:r>
            <a:r>
              <a:rPr lang="uk-UA" sz="1600" dirty="0"/>
              <a:t>проектом «Розвиток фінансування аграрного сектору в Європі та Центральній Азії» у 2016 </a:t>
            </a:r>
            <a:r>
              <a:rPr lang="uk-UA" sz="1600" dirty="0" smtClean="0"/>
              <a:t>році.</a:t>
            </a:r>
          </a:p>
          <a:p>
            <a:pPr marL="287338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</a:pPr>
            <a:r>
              <a:rPr lang="uk-UA" sz="1600" dirty="0" smtClean="0"/>
              <a:t>Дослідження:</a:t>
            </a:r>
          </a:p>
          <a:p>
            <a:pPr marL="566738" lvl="1" indent="-3349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 smtClean="0"/>
              <a:t>Окреслює загальні </a:t>
            </a:r>
            <a:r>
              <a:rPr lang="uk-UA" sz="1600" dirty="0"/>
              <a:t>тенденції розвитку ринку </a:t>
            </a:r>
            <a:r>
              <a:rPr lang="uk-UA" sz="1600" dirty="0" smtClean="0"/>
              <a:t>протягом періоду 2005-2015 років.</a:t>
            </a:r>
            <a:endParaRPr lang="uk-UA" sz="1600" dirty="0"/>
          </a:p>
          <a:p>
            <a:pPr marL="566738" lvl="1" indent="-3349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sz="1600" dirty="0"/>
              <a:t>Детально </a:t>
            </a:r>
            <a:r>
              <a:rPr lang="uk-UA" sz="1600" dirty="0" smtClean="0"/>
              <a:t>висвітлює </a:t>
            </a:r>
            <a:r>
              <a:rPr lang="uk-UA" sz="1600" dirty="0"/>
              <a:t>ситуацію на ринку у 2015-му та першій половині </a:t>
            </a:r>
            <a:r>
              <a:rPr lang="uk-UA" sz="1600" dirty="0" smtClean="0"/>
              <a:t>2016-го </a:t>
            </a:r>
            <a:r>
              <a:rPr lang="uk-UA" sz="1600" dirty="0" err="1" smtClean="0"/>
              <a:t>андерайтингового</a:t>
            </a:r>
            <a:r>
              <a:rPr lang="uk-UA" sz="1600" dirty="0" smtClean="0"/>
              <a:t> року.</a:t>
            </a:r>
            <a:endParaRPr lang="uk-UA" sz="1600" dirty="0"/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573088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573088" indent="-285750">
              <a:lnSpc>
                <a:spcPct val="100000"/>
              </a:lnSpc>
              <a:spcBef>
                <a:spcPts val="1200"/>
              </a:spcBef>
              <a:buClr>
                <a:srgbClr val="021F43"/>
              </a:buClr>
              <a:buFont typeface="Wingdings" charset="0"/>
              <a:buChar char="à"/>
            </a:pPr>
            <a:endParaRPr lang="uk-UA" sz="1600" dirty="0" smtClean="0"/>
          </a:p>
          <a:p>
            <a:pPr marL="573088" indent="-285750">
              <a:lnSpc>
                <a:spcPct val="100000"/>
              </a:lnSpc>
              <a:spcBef>
                <a:spcPts val="1200"/>
              </a:spcBef>
              <a:buClr>
                <a:srgbClr val="021F43"/>
              </a:buClr>
              <a:buFont typeface="Wingdings" charset="0"/>
              <a:buChar char="à"/>
            </a:pPr>
            <a:endParaRPr lang="en-US" sz="1600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4690"/>
          <a:stretch>
            <a:fillRect/>
          </a:stretch>
        </p:blipFill>
        <p:spPr>
          <a:xfrm>
            <a:off x="6977062" y="761508"/>
            <a:ext cx="2166937" cy="5305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25" y="258314"/>
            <a:ext cx="8595360" cy="325892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+mj-lt"/>
              </a:rPr>
              <a:t>ДОСЛІДЖЕННЯ РИНКУ АГРОСТРАХУВАННЯ</a:t>
            </a:r>
            <a:endParaRPr lang="en-US" sz="2000" b="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12978" y="1012718"/>
            <a:ext cx="6611937" cy="848227"/>
          </a:xfrm>
        </p:spPr>
        <p:txBody>
          <a:bodyPr/>
          <a:lstStyle/>
          <a:p>
            <a:pPr marL="287338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21F43"/>
              </a:buClr>
            </a:pPr>
            <a:r>
              <a:rPr lang="uk-UA" sz="1600" dirty="0" smtClean="0"/>
              <a:t>Мета</a:t>
            </a:r>
            <a:r>
              <a:rPr lang="en-US" sz="1600" dirty="0" smtClean="0"/>
              <a:t>:</a:t>
            </a:r>
            <a:r>
              <a:rPr lang="uk-UA" sz="1600" dirty="0" smtClean="0"/>
              <a:t> провести аналіз загальних результатів діяльності ринку, страхових продуктів, що пропонуються, участі страхових компаній, показників страхування сільськогосподарських культур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7892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6</a:t>
            </a:fld>
            <a:endParaRPr lang="de-CH">
              <a:solidFill>
                <a:srgbClr val="337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280388"/>
            <a:ext cx="6383246" cy="3650427"/>
          </a:xfrm>
        </p:spPr>
        <p:txBody>
          <a:bodyPr/>
          <a:lstStyle/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Договорів: 1,062</a:t>
            </a:r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Застрахована площа: 689,200 га</a:t>
            </a:r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Страхова сума: 3,969 млн. грн.</a:t>
            </a:r>
            <a:endParaRPr lang="en-US" dirty="0" smtClean="0"/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Зібрані страхові премії: 77.7 млн. грн.</a:t>
            </a:r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Виплати: 10 млн. грн.</a:t>
            </a:r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Рівень виплат: 12.9</a:t>
            </a:r>
          </a:p>
          <a:p>
            <a:pPr marL="573088" indent="-285750">
              <a:lnSpc>
                <a:spcPct val="100000"/>
              </a:lnSpc>
              <a:buClr>
                <a:srgbClr val="021F43"/>
              </a:buClr>
              <a:buFont typeface="Arial" panose="020B0604020202020204" pitchFamily="34" charset="0"/>
              <a:buChar char="•"/>
            </a:pPr>
            <a:r>
              <a:rPr lang="uk-UA" dirty="0" smtClean="0"/>
              <a:t>Середня ставка премії: 2%</a:t>
            </a: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-174" r="29967" b="174"/>
          <a:stretch/>
        </p:blipFill>
        <p:spPr>
          <a:xfrm>
            <a:off x="6977062" y="762905"/>
            <a:ext cx="2166937" cy="5305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750" dirty="0" smtClean="0">
                <a:solidFill>
                  <a:srgbClr val="021F43"/>
                </a:solidFill>
                <a:latin typeface="+mj-lt"/>
              </a:rPr>
              <a:t>РИНОК СТРАХУВАННЯ У 2015</a:t>
            </a:r>
            <a:r>
              <a:rPr lang="en-US" sz="1600" baseline="30000" dirty="0"/>
              <a:t>*</a:t>
            </a:r>
            <a:r>
              <a:rPr lang="uk-UA" sz="1750" dirty="0" smtClean="0">
                <a:solidFill>
                  <a:srgbClr val="021F43"/>
                </a:solidFill>
                <a:latin typeface="+mj-lt"/>
              </a:rPr>
              <a:t> РОЦІ: ОСНОВНІ ПОКАЗНИКИ</a:t>
            </a:r>
            <a:endParaRPr lang="en-US" sz="1750" b="1" dirty="0">
              <a:solidFill>
                <a:srgbClr val="021F43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44" y="5610990"/>
            <a:ext cx="577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+mn-lt"/>
              </a:rPr>
              <a:t>* </a:t>
            </a:r>
            <a:r>
              <a:rPr lang="uk-UA" dirty="0" smtClean="0">
                <a:latin typeface="+mn-lt"/>
              </a:rPr>
              <a:t>Примітка. 2015</a:t>
            </a:r>
            <a:r>
              <a:rPr lang="en-US" dirty="0" smtClean="0">
                <a:latin typeface="+mn-lt"/>
              </a:rPr>
              <a:t>-</a:t>
            </a:r>
            <a:r>
              <a:rPr lang="uk-UA" dirty="0" smtClean="0">
                <a:latin typeface="+mn-lt"/>
              </a:rPr>
              <a:t>й </a:t>
            </a:r>
            <a:r>
              <a:rPr lang="uk-UA" dirty="0" err="1" smtClean="0">
                <a:latin typeface="+mn-lt"/>
              </a:rPr>
              <a:t>андерайтинговий</a:t>
            </a:r>
            <a:r>
              <a:rPr lang="uk-UA" dirty="0" smtClean="0">
                <a:latin typeface="+mn-lt"/>
              </a:rPr>
              <a:t> рік охоплює період з осені 2014 до осені 2015 року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48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7</a:t>
            </a:fld>
            <a:endParaRPr lang="de-CH">
              <a:solidFill>
                <a:srgbClr val="337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870439"/>
            <a:ext cx="8595361" cy="5618284"/>
          </a:xfrm>
        </p:spPr>
        <p:txBody>
          <a:bodyPr/>
          <a:lstStyle/>
          <a:p>
            <a:pPr marL="285750">
              <a:spcBef>
                <a:spcPts val="0"/>
              </a:spcBef>
              <a:buClr>
                <a:srgbClr val="021F43"/>
              </a:buClr>
            </a:pPr>
            <a:r>
              <a:rPr lang="uk-UA" sz="1600" b="1" dirty="0" smtClean="0">
                <a:solidFill>
                  <a:srgbClr val="00ADE4"/>
                </a:solidFill>
              </a:rPr>
              <a:t>ДОВГОСТРОКОВА</a:t>
            </a:r>
          </a:p>
          <a:p>
            <a:pPr marL="574675" indent="-288925">
              <a:spcBef>
                <a:spcPts val="0"/>
              </a:spcBef>
              <a:buClr>
                <a:srgbClr val="021F43"/>
              </a:buClr>
              <a:buFont typeface="Wingdings" panose="05000000000000000000" pitchFamily="2" charset="2"/>
              <a:buChar char="ü"/>
            </a:pPr>
            <a:r>
              <a:rPr lang="uk-UA" sz="1400" dirty="0" smtClean="0"/>
              <a:t>Повільне скорочення: зменшення усіх реальних показників ринку </a:t>
            </a:r>
          </a:p>
          <a:p>
            <a:pPr marL="285750">
              <a:spcBef>
                <a:spcPts val="0"/>
              </a:spcBef>
              <a:buClr>
                <a:srgbClr val="021F43"/>
              </a:buClr>
            </a:pPr>
            <a:r>
              <a:rPr lang="uk-UA" sz="1600" b="1" dirty="0" smtClean="0">
                <a:solidFill>
                  <a:srgbClr val="00ADE4"/>
                </a:solidFill>
              </a:rPr>
              <a:t>КОРОТКОСТРОКОВІ</a:t>
            </a:r>
          </a:p>
          <a:p>
            <a:pPr marL="571500" indent="-285750">
              <a:spcBef>
                <a:spcPts val="0"/>
              </a:spcBef>
              <a:buClr>
                <a:srgbClr val="021F43"/>
              </a:buClr>
              <a:buFont typeface="Wingdings" panose="05000000000000000000" pitchFamily="2" charset="2"/>
              <a:buChar char="ü"/>
            </a:pPr>
            <a:r>
              <a:rPr lang="uk-UA" sz="1400" dirty="0" smtClean="0"/>
              <a:t>2005 – 2008: прискорене зростання (у 12 разів) після введення державної субсидії</a:t>
            </a:r>
            <a:endParaRPr lang="uk-UA" sz="1400" dirty="0"/>
          </a:p>
          <a:p>
            <a:pPr marL="574675" indent="-288925">
              <a:spcBef>
                <a:spcPts val="0"/>
              </a:spcBef>
              <a:buClr>
                <a:srgbClr val="021F43"/>
              </a:buClr>
              <a:buFont typeface="Wingdings" panose="05000000000000000000" pitchFamily="2" charset="2"/>
              <a:buChar char="ü"/>
            </a:pPr>
            <a:r>
              <a:rPr lang="uk-UA" sz="1400" dirty="0" smtClean="0"/>
              <a:t>2009: різке скорочення (у 6 разів) через відміну субсидій</a:t>
            </a:r>
          </a:p>
          <a:p>
            <a:pPr marL="574675" indent="-288925">
              <a:spcBef>
                <a:spcPts val="0"/>
              </a:spcBef>
              <a:buClr>
                <a:srgbClr val="021F43"/>
              </a:buClr>
              <a:buFont typeface="Wingdings" panose="05000000000000000000" pitchFamily="2" charset="2"/>
              <a:buChar char="ü"/>
            </a:pPr>
            <a:r>
              <a:rPr lang="uk-UA" sz="1400" dirty="0" smtClean="0"/>
              <a:t>2009-2013: зростання середніми темпами (у 3 рази), адаптація ринку до роботи в умовах відсутності субсидій</a:t>
            </a:r>
          </a:p>
          <a:p>
            <a:pPr marL="574675" indent="-288925">
              <a:spcBef>
                <a:spcPts val="0"/>
              </a:spcBef>
              <a:buClr>
                <a:srgbClr val="021F43"/>
              </a:buClr>
              <a:buFont typeface="Wingdings" panose="05000000000000000000" pitchFamily="2" charset="2"/>
              <a:buChar char="ü"/>
            </a:pPr>
            <a:r>
              <a:rPr lang="uk-UA" sz="1400" dirty="0" smtClean="0"/>
              <a:t>2014: нове скорочення, спричинене загальним економічним спадом</a:t>
            </a:r>
          </a:p>
          <a:p>
            <a:pPr marL="285750">
              <a:spcBef>
                <a:spcPts val="0"/>
              </a:spcBef>
              <a:buClr>
                <a:srgbClr val="021F43"/>
              </a:buClr>
            </a:pPr>
            <a:endParaRPr lang="uk-UA" sz="1400" dirty="0" smtClean="0"/>
          </a:p>
          <a:p>
            <a:pPr marL="860425" lvl="1" indent="-288925">
              <a:spcBef>
                <a:spcPts val="0"/>
              </a:spcBef>
              <a:buClr>
                <a:srgbClr val="021F43"/>
              </a:buClr>
              <a:buFont typeface="Wingdings" panose="05000000000000000000" pitchFamily="2" charset="2"/>
              <a:buChar char="ü"/>
            </a:pPr>
            <a:endParaRPr lang="uk-UA" sz="1400" dirty="0" smtClean="0"/>
          </a:p>
          <a:p>
            <a:pPr marL="285750">
              <a:spcBef>
                <a:spcPts val="0"/>
              </a:spcBef>
              <a:buClr>
                <a:srgbClr val="021F43"/>
              </a:buClr>
            </a:pPr>
            <a:endParaRPr lang="uk-UA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>
              <a:spcBef>
                <a:spcPts val="0"/>
              </a:spcBef>
              <a:buClr>
                <a:srgbClr val="021F43"/>
              </a:buClr>
            </a:pPr>
            <a:endParaRPr lang="uk-UA" i="1" dirty="0" smtClean="0"/>
          </a:p>
          <a:p>
            <a:pPr marL="285750">
              <a:spcBef>
                <a:spcPts val="0"/>
              </a:spcBef>
              <a:buClr>
                <a:srgbClr val="021F43"/>
              </a:buClr>
            </a:pPr>
            <a:endParaRPr lang="uk-UA" dirty="0" smtClean="0"/>
          </a:p>
          <a:p>
            <a:pPr marL="574675" indent="-288925">
              <a:spcBef>
                <a:spcPts val="0"/>
              </a:spcBef>
              <a:buClr>
                <a:srgbClr val="021F43"/>
              </a:buClr>
              <a:buFont typeface="Wingdings" panose="05000000000000000000" pitchFamily="2" charset="2"/>
              <a:buChar char="Ø"/>
            </a:pPr>
            <a:endParaRPr lang="uk-U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83114"/>
            <a:ext cx="8595360" cy="325892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2345"/>
                </a:solidFill>
              </a:rPr>
              <a:t>ОСНОВНІ ТЕНДЕНЦІЇ РИНКУ У 2005-2015 РОКАХ 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534235" y="3679581"/>
          <a:ext cx="5012728" cy="2649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13433" y="3520024"/>
            <a:ext cx="4349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n-lt"/>
              </a:rPr>
              <a:t>Динаміка зібраних премій, млн. </a:t>
            </a:r>
            <a:r>
              <a:rPr lang="ru-RU" dirty="0" smtClean="0">
                <a:latin typeface="+mn-lt"/>
              </a:rPr>
              <a:t>дол</a:t>
            </a:r>
            <a:r>
              <a:rPr lang="uk-UA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7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099AC-6BD2-4537-A401-E5AC245F139A}" type="slidenum">
              <a:rPr lang="de-CH" smtClean="0"/>
              <a:pPr>
                <a:defRPr/>
              </a:pPr>
              <a:t>8</a:t>
            </a:fld>
            <a:endParaRPr lang="de-CH">
              <a:solidFill>
                <a:srgbClr val="337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683"/>
            <a:ext cx="6507343" cy="5350681"/>
          </a:xfrm>
        </p:spPr>
        <p:txBody>
          <a:bodyPr/>
          <a:lstStyle/>
          <a:p>
            <a:pPr marL="287338">
              <a:buClr>
                <a:srgbClr val="021F43"/>
              </a:buClr>
            </a:pPr>
            <a:endParaRPr lang="uk-UA" sz="1600" dirty="0"/>
          </a:p>
          <a:p>
            <a:pPr marL="573088" indent="-285750">
              <a:buClr>
                <a:srgbClr val="021F43"/>
              </a:buClr>
              <a:buFont typeface="Wingdings" panose="05000000000000000000" pitchFamily="2" charset="2"/>
              <a:buChar char="à"/>
            </a:pPr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3985"/>
            <a:ext cx="8809892" cy="3258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21F43"/>
              </a:buClr>
            </a:pPr>
            <a:r>
              <a:rPr lang="uk-UA" sz="2000" dirty="0">
                <a:solidFill>
                  <a:srgbClr val="021F43"/>
                </a:solidFill>
              </a:rPr>
              <a:t>РИНОК СТРАХУВАННЯ У </a:t>
            </a:r>
            <a:r>
              <a:rPr lang="uk-UA" sz="2000" dirty="0" smtClean="0">
                <a:solidFill>
                  <a:srgbClr val="021F43"/>
                </a:solidFill>
              </a:rPr>
              <a:t>2015 </a:t>
            </a:r>
            <a:r>
              <a:rPr lang="uk-UA" sz="2000" dirty="0">
                <a:solidFill>
                  <a:srgbClr val="021F43"/>
                </a:solidFill>
              </a:rPr>
              <a:t>РОЦІ</a:t>
            </a:r>
            <a:r>
              <a:rPr lang="uk-UA" sz="2000" dirty="0" smtClean="0">
                <a:solidFill>
                  <a:srgbClr val="021F43"/>
                </a:solidFill>
              </a:rPr>
              <a:t>: Результати за областями </a:t>
            </a:r>
            <a:endParaRPr lang="uk-UA" sz="2200" dirty="0">
              <a:latin typeface="+mj-lt"/>
            </a:endParaRPr>
          </a:p>
        </p:txBody>
      </p:sp>
      <p:pic>
        <p:nvPicPr>
          <p:cNvPr id="12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4" r="346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74069" y="1177582"/>
            <a:ext cx="24361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ADE4"/>
                </a:solidFill>
                <a:latin typeface="+mn-lt"/>
              </a:rPr>
              <a:t>За кількістю договорів: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Вінницька (130)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Дніпропетровська (101)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Полтавська (86)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Хмельницька (80)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Запорізька (79)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3457" y="1814231"/>
            <a:ext cx="38257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ADE4"/>
                </a:solidFill>
                <a:latin typeface="+mn-lt"/>
              </a:rPr>
              <a:t>За показником застрахованої площі: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Хмельницька (129 тис. га, або 18.7%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Вінницька (63.4 тис. га, або 9.2%)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Харківська (61.1тис. га, або 8.9%)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Чернігівська (60.1 тис. га, або 8.7%)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Одеська (56.8 тис. га, або 8.2%)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465" y="3383281"/>
            <a:ext cx="43086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ADE4"/>
                </a:solidFill>
                <a:latin typeface="+mn-lt"/>
              </a:rPr>
              <a:t>За об</a:t>
            </a:r>
            <a:r>
              <a:rPr lang="en-US" sz="1400" dirty="0" smtClean="0">
                <a:solidFill>
                  <a:srgbClr val="00ADE4"/>
                </a:solidFill>
                <a:latin typeface="+mn-lt"/>
              </a:rPr>
              <a:t>’</a:t>
            </a:r>
            <a:r>
              <a:rPr lang="uk-UA" sz="1400" dirty="0" err="1" smtClean="0">
                <a:solidFill>
                  <a:srgbClr val="00ADE4"/>
                </a:solidFill>
                <a:latin typeface="+mn-lt"/>
              </a:rPr>
              <a:t>ємом</a:t>
            </a:r>
            <a:r>
              <a:rPr lang="uk-UA" sz="1400" dirty="0" smtClean="0">
                <a:solidFill>
                  <a:srgbClr val="00ADE4"/>
                </a:solidFill>
                <a:latin typeface="+mn-lt"/>
              </a:rPr>
              <a:t> зібраних премій: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Хмельницька (11.8 млн. грн., або 15.2%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Дніпропетровська (11.4 млн. грн., або 14.6%)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Вінницька (9 млн. грн., або 11.6%)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Полтавська (6 млн. грн., або 6.6%)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Одеська (5.5 млн. грн., або 7%)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3457" y="5038377"/>
            <a:ext cx="399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ADE4"/>
                </a:solidFill>
                <a:latin typeface="+mn-lt"/>
              </a:rPr>
              <a:t>За виплатами: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Хмельницька (7 млн. грн., або 70%)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Житомирська (825 тис. грн, або 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Вінницька (821 тис. грн., або 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0" dirty="0" smtClean="0">
                <a:latin typeface="+mn-lt"/>
              </a:rPr>
              <a:t>Одеська (575 тис. грн., або 6%)</a:t>
            </a:r>
            <a:endParaRPr lang="en-US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7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B16D-214A-CF49-91E2-37E82A3491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82" y="225261"/>
            <a:ext cx="8706463" cy="422660"/>
          </a:xfrm>
        </p:spPr>
        <p:txBody>
          <a:bodyPr>
            <a:normAutofit fontScale="90000"/>
          </a:bodyPr>
          <a:lstStyle/>
          <a:p>
            <a:r>
              <a:rPr lang="uk-UA" sz="1800" dirty="0">
                <a:solidFill>
                  <a:srgbClr val="021F43"/>
                </a:solidFill>
              </a:rPr>
              <a:t>РИНОК </a:t>
            </a:r>
            <a:r>
              <a:rPr lang="uk-UA" sz="1800" dirty="0" smtClean="0">
                <a:solidFill>
                  <a:srgbClr val="021F43"/>
                </a:solidFill>
              </a:rPr>
              <a:t>СТРАХУВАННЯ У 2015 РОЦІ: УЧАСТЬ СТРАХОВИХ КОМПАНІЙ</a:t>
            </a:r>
            <a:r>
              <a:rPr lang="en-US" sz="1800" dirty="0" smtClean="0">
                <a:solidFill>
                  <a:srgbClr val="021F43"/>
                </a:solidFill>
              </a:rPr>
              <a:t/>
            </a:r>
            <a:br>
              <a:rPr lang="en-US" sz="1800" dirty="0" smtClean="0">
                <a:solidFill>
                  <a:srgbClr val="021F43"/>
                </a:solidFill>
              </a:rPr>
            </a:br>
            <a:r>
              <a:rPr lang="uk-UA" sz="1800" dirty="0"/>
              <a:t>ВІДСОТОК ДОГОВОРІВ</a:t>
            </a:r>
            <a:endParaRPr lang="en-US" sz="1900" b="0" dirty="0">
              <a:solidFill>
                <a:srgbClr val="002345"/>
              </a:solidFill>
            </a:endParaRPr>
          </a:p>
        </p:txBody>
      </p:sp>
      <p:graphicFrame>
        <p:nvGraphicFramePr>
          <p:cNvPr id="7" name="Диаграмма 1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100-000010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407982"/>
              </p:ext>
            </p:extLst>
          </p:nvPr>
        </p:nvGraphicFramePr>
        <p:xfrm>
          <a:off x="339482" y="121296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76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13057</TotalTime>
  <Words>1964</Words>
  <Application>Microsoft Office PowerPoint</Application>
  <PresentationFormat>On-screen Show (4:3)</PresentationFormat>
  <Paragraphs>411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ＭＳ Ｐゴシック</vt:lpstr>
      <vt:lpstr>ＭＳ Ｐゴシック</vt:lpstr>
      <vt:lpstr>Andes ExtraLight</vt:lpstr>
      <vt:lpstr>Arial</vt:lpstr>
      <vt:lpstr>Arial Bold</vt:lpstr>
      <vt:lpstr>Calibri</vt:lpstr>
      <vt:lpstr>Times New Roman</vt:lpstr>
      <vt:lpstr>Trebuchet MS</vt:lpstr>
      <vt:lpstr>Wingdings</vt:lpstr>
      <vt:lpstr>IFC Fixed Logo</vt:lpstr>
      <vt:lpstr>Agenda Slide</vt:lpstr>
      <vt:lpstr>Custom Design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1_IFC Fixed Logo</vt:lpstr>
      <vt:lpstr>PowerPoint Presentation</vt:lpstr>
      <vt:lpstr>Про проект</vt:lpstr>
      <vt:lpstr>ІСТОРІЯ РОЗВИТКУ АГРОСТРАХУВАННЯ В УКРАЇНІ</vt:lpstr>
      <vt:lpstr>ДІЯЛЬНІСТЬ ПРОЕКТУ</vt:lpstr>
      <vt:lpstr>ДОСЛІДЖЕННЯ РИНКУ АГРОСТРАХУВАННЯ</vt:lpstr>
      <vt:lpstr>РИНОК СТРАХУВАННЯ У 2015* РОЦІ: ОСНОВНІ ПОКАЗНИКИ</vt:lpstr>
      <vt:lpstr>ОСНОВНІ ТЕНДЕНЦІЇ РИНКУ У 2005-2015 РОКАХ </vt:lpstr>
      <vt:lpstr>РИНОК СТРАХУВАННЯ У 2015 РОЦІ: Результати за областями </vt:lpstr>
      <vt:lpstr>РИНОК СТРАХУВАННЯ У 2015 РОЦІ: УЧАСТЬ СТРАХОВИХ КОМПАНІЙ ВІДСОТОК ДОГОВОРІВ</vt:lpstr>
      <vt:lpstr>РИНОК СТРАХУВАННЯ У 2015 РОЦІ: Участь страхових компаній</vt:lpstr>
      <vt:lpstr>РИНОК СТРАХУВАННЯ У 2015 РОЦІ: ЗАСТРАХОВАНІ КУЛЬТУРИ ВІДСОТОК ДОГОВОРІВ</vt:lpstr>
      <vt:lpstr>РИНОК СТРАХУВАННЯ У 2015 РОЦІ: Застраховані культури</vt:lpstr>
      <vt:lpstr>РИНОК СТРАХУВАННЯ У 2015 РОЦІ: Страхові продукти</vt:lpstr>
      <vt:lpstr>РИНОК СТРАХУВАННЯ У 2015 РОЦІ:  СТРАХУВАННЯ, ПОВ'ЯЗАНЕ З ДЕРЖАВНИМИ ПРОГРАМАМИ </vt:lpstr>
      <vt:lpstr>РИНОК СТРАХУВАННЯ У 2016* РОЦІ: ОСНОВНІ ПОКАЗНИКИ</vt:lpstr>
      <vt:lpstr>РИНОК СТРАХУВАННЯ У 2016 РОЦІ: Результати за областями </vt:lpstr>
      <vt:lpstr>РИНОК СТРАХУВАННЯ У 2016 РОЦІ: УЧАСТЬ СТРАХОВИХ КОМПАНІЙ ВІДСОТОК УКЛАДЕНИХ ДОГОВОРІВ</vt:lpstr>
      <vt:lpstr>РИНОК СТРАХУВАННЯ У 2016 РОЦІ: ЗАСТРАХОВАНІ КУЛЬТУРИ СУМА ПРЕМІЙ </vt:lpstr>
      <vt:lpstr>РИНОК СТРАХУВАННЯ У 2016 РОЦІ: Страхові продукти</vt:lpstr>
      <vt:lpstr>РИНОК СТРАХУВАННЯ У 2016 РОЦІ: Страхування, пов'язане з державними програмами </vt:lpstr>
      <vt:lpstr>ВИСНОВКИ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pbogachevych</dc:creator>
  <cp:lastModifiedBy>Natalia Gerasimenko</cp:lastModifiedBy>
  <cp:revision>815</cp:revision>
  <cp:lastPrinted>2016-03-24T15:46:09Z</cp:lastPrinted>
  <dcterms:created xsi:type="dcterms:W3CDTF">2014-08-08T18:45:38Z</dcterms:created>
  <dcterms:modified xsi:type="dcterms:W3CDTF">2016-06-08T13:22:11Z</dcterms:modified>
</cp:coreProperties>
</file>