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56" r:id="rId2"/>
    <p:sldId id="257" r:id="rId3"/>
    <p:sldId id="267" r:id="rId4"/>
    <p:sldId id="258" r:id="rId5"/>
    <p:sldId id="277" r:id="rId6"/>
    <p:sldId id="269" r:id="rId7"/>
    <p:sldId id="259" r:id="rId8"/>
    <p:sldId id="278" r:id="rId9"/>
    <p:sldId id="260" r:id="rId10"/>
    <p:sldId id="270" r:id="rId11"/>
    <p:sldId id="261" r:id="rId12"/>
    <p:sldId id="262" r:id="rId13"/>
    <p:sldId id="263" r:id="rId14"/>
    <p:sldId id="271" r:id="rId15"/>
    <p:sldId id="272" r:id="rId16"/>
    <p:sldId id="273" r:id="rId17"/>
    <p:sldId id="264" r:id="rId18"/>
    <p:sldId id="274" r:id="rId19"/>
    <p:sldId id="275" r:id="rId20"/>
    <p:sldId id="276" r:id="rId21"/>
    <p:sldId id="265" r:id="rId22"/>
  </p:sldIdLst>
  <p:sldSz cx="7559675" cy="10439400"/>
  <p:notesSz cx="6858000" cy="9144000"/>
  <p:embeddedFontLs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8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D1C"/>
    <a:srgbClr val="DB9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5"/>
  </p:normalViewPr>
  <p:slideViewPr>
    <p:cSldViewPr snapToGrid="0">
      <p:cViewPr>
        <p:scale>
          <a:sx n="65" d="100"/>
          <a:sy n="65" d="100"/>
        </p:scale>
        <p:origin x="3320" y="336"/>
      </p:cViewPr>
      <p:guideLst>
        <p:guide orient="horz" pos="328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87788" y="685800"/>
            <a:ext cx="2483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dfc68e79f5_0_88:notes"/>
          <p:cNvSpPr>
            <a:spLocks noGrp="1" noRot="1" noChangeAspect="1"/>
          </p:cNvSpPr>
          <p:nvPr>
            <p:ph type="sldImg" idx="2"/>
          </p:nvPr>
        </p:nvSpPr>
        <p:spPr>
          <a:xfrm>
            <a:off x="2187787" y="685800"/>
            <a:ext cx="2483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dfc68e79f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fc68e79f5_0_107: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fc68e79f5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631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dfc68e79f5_0_111: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dfc68e79f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dfc68e79f5_0_115: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dfc68e79f5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fc68e79f5_0_119: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dfc68e79f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fc68e79f5_0_119: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dfc68e79f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5782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fc68e79f5_0_119: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dfc68e79f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8383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fc68e79f5_0_119: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dfc68e79f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176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dfc68e79f5_0_123:notes"/>
          <p:cNvSpPr>
            <a:spLocks noGrp="1" noRot="1" noChangeAspect="1"/>
          </p:cNvSpPr>
          <p:nvPr>
            <p:ph type="sldImg" idx="2"/>
          </p:nvPr>
        </p:nvSpPr>
        <p:spPr>
          <a:xfrm>
            <a:off x="2187787" y="685800"/>
            <a:ext cx="2483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dfc68e79f5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dfc68e79f5_0_123: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dfc68e79f5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635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fc68e79f5_0_127: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dfc68e79f5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65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dfc68e79f5_0_95: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dfc68e79f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fc68e79f5_0_127: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dfc68e79f5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532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fc68e79f5_0_127: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dfc68e79f5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dfc68e79f5_0_95: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dfc68e79f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509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dfc68e79f5_0_99: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dfc68e79f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dfc68e79f5_0_99: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dfc68e79f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5222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dfc68e79f5_0_99: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dfc68e79f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4300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fc68e79f5_0_103: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fc68e79f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fc68e79f5_0_103: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fc68e79f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875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fc68e79f5_0_107: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fc68e79f5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11298"/>
            <a:ext cx="7044600" cy="416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752555"/>
            <a:ext cx="7044600" cy="1608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45153"/>
            <a:ext cx="7044600" cy="3985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398217"/>
            <a:ext cx="7044600" cy="2640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итульный слайд 1">
  <p:cSld name="TITLE_1">
    <p:spTree>
      <p:nvGrpSpPr>
        <p:cNvPr id="1" name="Shape 50"/>
        <p:cNvGrpSpPr/>
        <p:nvPr/>
      </p:nvGrpSpPr>
      <p:grpSpPr>
        <a:xfrm>
          <a:off x="0" y="0"/>
          <a:ext cx="0" cy="0"/>
          <a:chOff x="0" y="0"/>
          <a:chExt cx="0" cy="0"/>
        </a:xfrm>
      </p:grpSpPr>
      <p:cxnSp>
        <p:nvCxnSpPr>
          <p:cNvPr id="51" name="Google Shape;51;p13"/>
          <p:cNvCxnSpPr/>
          <p:nvPr/>
        </p:nvCxnSpPr>
        <p:spPr>
          <a:xfrm>
            <a:off x="685800" y="0"/>
            <a:ext cx="0" cy="10445700"/>
          </a:xfrm>
          <a:prstGeom prst="straightConnector1">
            <a:avLst/>
          </a:prstGeom>
          <a:noFill/>
          <a:ln w="19050" cap="flat" cmpd="sng">
            <a:solidFill>
              <a:srgbClr val="274E13"/>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365680"/>
            <a:ext cx="7044600" cy="17085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39232"/>
            <a:ext cx="7044600" cy="69345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39232"/>
            <a:ext cx="3306900" cy="6934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3995291" y="2339232"/>
            <a:ext cx="3306900" cy="6934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27727"/>
            <a:ext cx="2321700" cy="15339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20535"/>
            <a:ext cx="2321700" cy="6453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13690"/>
            <a:ext cx="5264700" cy="8303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03032"/>
            <a:ext cx="3344400" cy="30087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689531"/>
            <a:ext cx="3344400" cy="250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469689"/>
            <a:ext cx="3172200" cy="75000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586994"/>
            <a:ext cx="4959600" cy="1228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03288"/>
            <a:ext cx="7044600" cy="1162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39232"/>
            <a:ext cx="7044600" cy="69345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465147"/>
            <a:ext cx="453600" cy="7989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data.land.gov.ua/"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4"/>
          <p:cNvSpPr txBox="1"/>
          <p:nvPr/>
        </p:nvSpPr>
        <p:spPr>
          <a:xfrm>
            <a:off x="955200" y="350973"/>
            <a:ext cx="6204900" cy="23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3800" b="1">
                <a:solidFill>
                  <a:srgbClr val="E69138"/>
                </a:solidFill>
              </a:rPr>
              <a:t>З</a:t>
            </a:r>
            <a:r>
              <a:rPr lang="ru" sz="3600" b="1">
                <a:solidFill>
                  <a:srgbClr val="E69138"/>
                </a:solidFill>
                <a:highlight>
                  <a:srgbClr val="FFFFFF"/>
                </a:highlight>
              </a:rPr>
              <a:t>емельна реформа в дії: </a:t>
            </a:r>
            <a:r>
              <a:rPr lang="ru" sz="3600" b="1">
                <a:solidFill>
                  <a:srgbClr val="274E13"/>
                </a:solidFill>
                <a:highlight>
                  <a:srgbClr val="FFFFFF"/>
                </a:highlight>
              </a:rPr>
              <a:t>найважливіші питання про зміни у сфері землеустрою </a:t>
            </a:r>
            <a:endParaRPr sz="3600" b="1">
              <a:solidFill>
                <a:srgbClr val="274E13"/>
              </a:solidFill>
              <a:highlight>
                <a:srgbClr val="FFFFFF"/>
              </a:highlight>
            </a:endParaRPr>
          </a:p>
          <a:p>
            <a:pPr marL="0" lvl="0" indent="0" algn="l" rtl="0">
              <a:lnSpc>
                <a:spcPct val="115000"/>
              </a:lnSpc>
              <a:spcBef>
                <a:spcPts val="0"/>
              </a:spcBef>
              <a:spcAft>
                <a:spcPts val="0"/>
              </a:spcAft>
              <a:buNone/>
            </a:pPr>
            <a:endParaRPr sz="3600" b="1">
              <a:solidFill>
                <a:srgbClr val="274E13"/>
              </a:solidFill>
            </a:endParaRPr>
          </a:p>
          <a:p>
            <a:pPr marL="0" lvl="0" indent="0" algn="l" rtl="0">
              <a:spcBef>
                <a:spcPts val="0"/>
              </a:spcBef>
              <a:spcAft>
                <a:spcPts val="0"/>
              </a:spcAft>
              <a:buNone/>
            </a:pPr>
            <a:endParaRPr sz="3800" b="1">
              <a:solidFill>
                <a:srgbClr val="274E13"/>
              </a:solidFill>
            </a:endParaRPr>
          </a:p>
          <a:p>
            <a:pPr marL="0" lvl="0" indent="0" algn="l" rtl="0">
              <a:lnSpc>
                <a:spcPct val="100000"/>
              </a:lnSpc>
              <a:spcBef>
                <a:spcPts val="0"/>
              </a:spcBef>
              <a:spcAft>
                <a:spcPts val="0"/>
              </a:spcAft>
              <a:buNone/>
            </a:pPr>
            <a:endParaRPr sz="3800" b="1">
              <a:solidFill>
                <a:srgbClr val="274E13"/>
              </a:solidFill>
            </a:endParaRPr>
          </a:p>
          <a:p>
            <a:pPr marL="0" lvl="0" indent="0" algn="l" rtl="0">
              <a:lnSpc>
                <a:spcPct val="100000"/>
              </a:lnSpc>
              <a:spcBef>
                <a:spcPts val="0"/>
              </a:spcBef>
              <a:spcAft>
                <a:spcPts val="0"/>
              </a:spcAft>
              <a:buNone/>
            </a:pPr>
            <a:endParaRPr sz="3800" b="1">
              <a:solidFill>
                <a:srgbClr val="274E13"/>
              </a:solidFill>
            </a:endParaRPr>
          </a:p>
          <a:p>
            <a:pPr marL="0" lvl="0" indent="0" algn="l" rtl="0">
              <a:spcBef>
                <a:spcPts val="0"/>
              </a:spcBef>
              <a:spcAft>
                <a:spcPts val="0"/>
              </a:spcAft>
              <a:buNone/>
            </a:pPr>
            <a:endParaRPr sz="3800" b="1">
              <a:solidFill>
                <a:srgbClr val="274E13"/>
              </a:solidFill>
            </a:endParaRPr>
          </a:p>
        </p:txBody>
      </p:sp>
      <p:cxnSp>
        <p:nvCxnSpPr>
          <p:cNvPr id="57" name="Google Shape;57;p14"/>
          <p:cNvCxnSpPr/>
          <p:nvPr/>
        </p:nvCxnSpPr>
        <p:spPr>
          <a:xfrm>
            <a:off x="685800" y="0"/>
            <a:ext cx="0" cy="10456200"/>
          </a:xfrm>
          <a:prstGeom prst="straightConnector1">
            <a:avLst/>
          </a:prstGeom>
          <a:noFill/>
          <a:ln w="19050" cap="flat" cmpd="sng">
            <a:solidFill>
              <a:srgbClr val="274E13"/>
            </a:solidFill>
            <a:prstDash val="solid"/>
            <a:round/>
            <a:headEnd type="none" w="med" len="med"/>
            <a:tailEnd type="none" w="med" len="med"/>
          </a:ln>
        </p:spPr>
      </p:cxnSp>
      <p:sp>
        <p:nvSpPr>
          <p:cNvPr id="58" name="Google Shape;58;p14"/>
          <p:cNvSpPr txBox="1"/>
          <p:nvPr/>
        </p:nvSpPr>
        <p:spPr>
          <a:xfrm>
            <a:off x="955200" y="2660975"/>
            <a:ext cx="5952000" cy="324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i="1">
                <a:solidFill>
                  <a:schemeClr val="dk1"/>
                </a:solidFill>
              </a:rPr>
              <a:t>Передача державних земель у </a:t>
            </a:r>
            <a:r>
              <a:rPr lang="ru" i="1">
                <a:solidFill>
                  <a:schemeClr val="dk1"/>
                </a:solidFill>
                <a:highlight>
                  <a:srgbClr val="FFFFFF"/>
                </a:highlight>
                <a:latin typeface="Roboto"/>
                <a:ea typeface="Roboto"/>
                <a:cs typeface="Roboto"/>
                <a:sym typeface="Roboto"/>
              </a:rPr>
              <a:t>власність</a:t>
            </a:r>
            <a:r>
              <a:rPr lang="ru" i="1">
                <a:solidFill>
                  <a:schemeClr val="dk1"/>
                </a:solidFill>
              </a:rPr>
              <a:t> громад — процес важливий та історичний. </a:t>
            </a:r>
            <a:r>
              <a:rPr lang="ru" i="1">
                <a:solidFill>
                  <a:schemeClr val="dk1"/>
                </a:solidFill>
                <a:highlight>
                  <a:srgbClr val="FFFFFF"/>
                </a:highlight>
              </a:rPr>
              <a:t>Територіальні</a:t>
            </a:r>
            <a:r>
              <a:rPr lang="ru" i="1">
                <a:solidFill>
                  <a:schemeClr val="dk1"/>
                </a:solidFill>
              </a:rPr>
              <a:t> громади зможуть забезпечити кращий контроль та управління землями, а надходження до місцевих бюджетів покращать добробут містечок і сіл. Утім за довгі роки хаотичного централізованого управління, панування тіньової економіки та корупційних схем люди розучилися почуватися господарями на власній землі та мають безліч питань і навіть побоювань щодо земельної реформи. У цьому документі зібрано найпопулярніші та найважливіші питання, які виникають у громад щодо земельного законодавства. Дати відповіді взялися експерти із земельних питань, </a:t>
            </a:r>
            <a:r>
              <a:rPr lang="ru" i="1">
                <a:solidFill>
                  <a:schemeClr val="dk1"/>
                </a:solidFill>
                <a:highlight>
                  <a:srgbClr val="FFFFFF"/>
                </a:highlight>
              </a:rPr>
              <a:t>юристи, фахівці</a:t>
            </a:r>
            <a:r>
              <a:rPr lang="ru" i="1">
                <a:solidFill>
                  <a:schemeClr val="dk1"/>
                </a:solidFill>
              </a:rPr>
              <a:t> Держгеокадастру.</a:t>
            </a:r>
            <a:endParaRPr i="1">
              <a:solidFill>
                <a:schemeClr val="dk1"/>
              </a:solidFill>
            </a:endParaRPr>
          </a:p>
          <a:p>
            <a:pPr marL="0" lvl="0" indent="0" algn="l" rtl="0">
              <a:lnSpc>
                <a:spcPct val="100000"/>
              </a:lnSpc>
              <a:spcBef>
                <a:spcPts val="1000"/>
              </a:spcBef>
              <a:spcAft>
                <a:spcPts val="0"/>
              </a:spcAft>
              <a:buNone/>
            </a:pPr>
            <a:endParaRPr sz="1300">
              <a:solidFill>
                <a:schemeClr val="dk1"/>
              </a:solidFill>
            </a:endParaRPr>
          </a:p>
          <a:p>
            <a:pPr marL="0" lvl="0" indent="0" algn="l" rtl="0">
              <a:lnSpc>
                <a:spcPct val="100000"/>
              </a:lnSpc>
              <a:spcBef>
                <a:spcPts val="0"/>
              </a:spcBef>
              <a:spcAft>
                <a:spcPts val="0"/>
              </a:spcAft>
              <a:buNone/>
            </a:pPr>
            <a:endParaRPr sz="1300">
              <a:solidFill>
                <a:schemeClr val="dk1"/>
              </a:solidFill>
            </a:endParaRPr>
          </a:p>
        </p:txBody>
      </p:sp>
      <p:pic>
        <p:nvPicPr>
          <p:cNvPr id="59" name="Google Shape;59;p14"/>
          <p:cNvPicPr preferRelativeResize="0"/>
          <p:nvPr/>
        </p:nvPicPr>
        <p:blipFill rotWithShape="1">
          <a:blip r:embed="rId3">
            <a:alphaModFix/>
          </a:blip>
          <a:srcRect t="4789"/>
          <a:stretch/>
        </p:blipFill>
        <p:spPr>
          <a:xfrm>
            <a:off x="0" y="5651600"/>
            <a:ext cx="7559997" cy="4804598"/>
          </a:xfrm>
          <a:prstGeom prst="rect">
            <a:avLst/>
          </a:prstGeom>
          <a:noFill/>
          <a:ln>
            <a:noFill/>
          </a:ln>
        </p:spPr>
      </p:pic>
      <p:pic>
        <p:nvPicPr>
          <p:cNvPr id="60" name="Google Shape;60;p14"/>
          <p:cNvPicPr preferRelativeResize="0"/>
          <p:nvPr/>
        </p:nvPicPr>
        <p:blipFill rotWithShape="1">
          <a:blip r:embed="rId4">
            <a:alphaModFix/>
          </a:blip>
          <a:srcRect t="29845" b="42626"/>
          <a:stretch/>
        </p:blipFill>
        <p:spPr>
          <a:xfrm>
            <a:off x="0" y="9478100"/>
            <a:ext cx="2329051" cy="640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p:nvPr/>
        </p:nvSpPr>
        <p:spPr>
          <a:xfrm>
            <a:off x="935322" y="93893"/>
            <a:ext cx="5980500" cy="9825359"/>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i="1" dirty="0">
              <a:solidFill>
                <a:srgbClr val="434343"/>
              </a:solidFill>
              <a:highlight>
                <a:schemeClr val="lt1"/>
              </a:highlight>
            </a:endParaRPr>
          </a:p>
          <a:p>
            <a:pPr marL="464400" lvl="0" indent="-342900">
              <a:buClr>
                <a:srgbClr val="304D1C"/>
              </a:buClr>
              <a:buFont typeface="+mj-lt"/>
              <a:buAutoNum type="arabicPeriod" startAt="10"/>
            </a:pPr>
            <a:r>
              <a:rPr lang="uk-UA" sz="1600" b="1" dirty="0">
                <a:solidFill>
                  <a:srgbClr val="304D1C"/>
                </a:solidFill>
                <a:highlight>
                  <a:schemeClr val="lt1"/>
                </a:highlight>
              </a:rPr>
              <a:t>Яким чином на сьогоднішній день громада може розпоряджатися землями колишньої колективної власності (господарські двори, лісосмуги, проектні польові дороги) і яким чином зробити так, щоб ці землі працювали на користь громаді?</a:t>
            </a:r>
            <a:endParaRPr lang="ru-UA" sz="1600" b="1" dirty="0">
              <a:solidFill>
                <a:srgbClr val="304D1C"/>
              </a:solidFill>
              <a:highlight>
                <a:schemeClr val="lt1"/>
              </a:highlight>
            </a:endParaRPr>
          </a:p>
          <a:p>
            <a:pPr marL="457200" lvl="0"/>
            <a:r>
              <a:rPr lang="uk-UA" i="1" dirty="0">
                <a:solidFill>
                  <a:schemeClr val="bg2"/>
                </a:solidFill>
                <a:highlight>
                  <a:schemeClr val="lt1"/>
                </a:highlight>
              </a:rPr>
              <a:t>Перш за все громада має зареєструвати земельну ділянку у Державному земельному кадастрі, а право власності на неї – </a:t>
            </a:r>
            <a:endParaRPr lang="en-US" i="1" dirty="0">
              <a:solidFill>
                <a:schemeClr val="bg2"/>
              </a:solidFill>
              <a:highlight>
                <a:schemeClr val="lt1"/>
              </a:highlight>
            </a:endParaRPr>
          </a:p>
          <a:p>
            <a:pPr marL="457200" lvl="0"/>
            <a:r>
              <a:rPr lang="uk-UA" i="1" dirty="0">
                <a:solidFill>
                  <a:schemeClr val="bg2"/>
                </a:solidFill>
                <a:highlight>
                  <a:schemeClr val="lt1"/>
                </a:highlight>
              </a:rPr>
              <a:t>у Державному реєстрі речових прав.</a:t>
            </a:r>
            <a:r>
              <a:rPr lang="ru-UA" i="1" dirty="0">
                <a:solidFill>
                  <a:schemeClr val="bg2"/>
                </a:solidFill>
                <a:highlight>
                  <a:schemeClr val="lt1"/>
                </a:highlight>
              </a:rPr>
              <a:t> </a:t>
            </a:r>
            <a:endParaRPr lang="en-US" i="1" dirty="0">
              <a:solidFill>
                <a:schemeClr val="bg2"/>
              </a:solidFill>
              <a:highlight>
                <a:schemeClr val="lt1"/>
              </a:highlight>
            </a:endParaRPr>
          </a:p>
          <a:p>
            <a:pPr marL="457200" lvl="0"/>
            <a:endParaRPr lang="en-US" i="1" dirty="0">
              <a:solidFill>
                <a:schemeClr val="bg2"/>
              </a:solidFill>
              <a:highlight>
                <a:schemeClr val="lt1"/>
              </a:highlight>
            </a:endParaRPr>
          </a:p>
          <a:p>
            <a:pPr marL="464400" lvl="0" indent="-342900">
              <a:buClr>
                <a:srgbClr val="304D1C"/>
              </a:buClr>
              <a:buFont typeface="+mj-lt"/>
              <a:buAutoNum type="arabicPeriod" startAt="11"/>
            </a:pPr>
            <a:r>
              <a:rPr lang="uk-UA" sz="1600" b="1" dirty="0">
                <a:solidFill>
                  <a:srgbClr val="304D1C"/>
                </a:solidFill>
              </a:rPr>
              <a:t>Які нюанси прийняття до комунальної власності громади земель та фондів Міністерства оборони України?</a:t>
            </a:r>
            <a:endParaRPr lang="en-US" sz="1600" b="1" dirty="0">
              <a:solidFill>
                <a:srgbClr val="304D1C"/>
              </a:solidFill>
            </a:endParaRPr>
          </a:p>
          <a:p>
            <a:pPr marL="464400">
              <a:buClr>
                <a:srgbClr val="304D1C"/>
              </a:buClr>
            </a:pPr>
            <a:r>
              <a:rPr lang="uk-UA" i="1" dirty="0">
                <a:solidFill>
                  <a:schemeClr val="bg2"/>
                </a:solidFill>
              </a:rPr>
              <a:t>Відповідно до закону України №1423 землі оборони не підлягають передачі у комунальну власність.</a:t>
            </a:r>
            <a:r>
              <a:rPr lang="ru-UA" i="1" dirty="0">
                <a:solidFill>
                  <a:schemeClr val="bg2"/>
                </a:solidFill>
              </a:rPr>
              <a:t> </a:t>
            </a:r>
            <a:endParaRPr lang="en-US" i="1" dirty="0">
              <a:solidFill>
                <a:schemeClr val="bg2"/>
              </a:solidFill>
            </a:endParaRPr>
          </a:p>
          <a:p>
            <a:pPr marL="464400">
              <a:buClr>
                <a:srgbClr val="304D1C"/>
              </a:buClr>
            </a:pPr>
            <a:endParaRPr lang="en-US" i="1" dirty="0">
              <a:solidFill>
                <a:schemeClr val="bg2"/>
              </a:solidFill>
            </a:endParaRPr>
          </a:p>
          <a:p>
            <a:pPr marL="464400" indent="-342900">
              <a:buClr>
                <a:srgbClr val="304D1C"/>
              </a:buClr>
              <a:buFont typeface="+mj-lt"/>
              <a:buAutoNum type="arabicPeriod" startAt="12"/>
            </a:pPr>
            <a:r>
              <a:rPr lang="uk-UA" sz="1600" b="1" dirty="0">
                <a:solidFill>
                  <a:srgbClr val="304D1C"/>
                </a:solidFill>
              </a:rPr>
              <a:t>Хто буде розпорядником земель промисловості за межами населеного пункту в наслідок об'єднання територіальної громади?</a:t>
            </a:r>
            <a:endParaRPr lang="en-US" sz="1600" b="1" dirty="0">
              <a:solidFill>
                <a:srgbClr val="304D1C"/>
              </a:solidFill>
            </a:endParaRPr>
          </a:p>
          <a:p>
            <a:pPr marL="464400">
              <a:buClr>
                <a:srgbClr val="304D1C"/>
              </a:buClr>
            </a:pPr>
            <a:r>
              <a:rPr lang="uk-UA" i="1" dirty="0">
                <a:solidFill>
                  <a:schemeClr val="bg2"/>
                </a:solidFill>
              </a:rPr>
              <a:t>Розпорядником земель промисловості за межами населеного пункту є територіальні громади, крім випадків, коли ці землі залишаються за державною власністю відповідно до закону №1423.</a:t>
            </a:r>
            <a:endParaRPr lang="en-US" i="1" dirty="0">
              <a:solidFill>
                <a:schemeClr val="bg2"/>
              </a:solidFill>
            </a:endParaRPr>
          </a:p>
          <a:p>
            <a:pPr marL="464400">
              <a:buClr>
                <a:srgbClr val="304D1C"/>
              </a:buClr>
            </a:pPr>
            <a:endParaRPr lang="ru-UA" i="1" dirty="0">
              <a:solidFill>
                <a:schemeClr val="bg2"/>
              </a:solidFill>
            </a:endParaRPr>
          </a:p>
          <a:p>
            <a:pPr marL="464400" indent="-342900">
              <a:buClr>
                <a:srgbClr val="304D1C"/>
              </a:buClr>
              <a:buFont typeface="+mj-lt"/>
              <a:buAutoNum type="arabicPeriod" startAt="13"/>
            </a:pPr>
            <a:r>
              <a:rPr lang="uk-UA" sz="1600" b="1" dirty="0">
                <a:solidFill>
                  <a:srgbClr val="304D1C"/>
                </a:solidFill>
              </a:rPr>
              <a:t>Чи може сільська рада надавати в оренду без проведення аукціону землі колективної власності колишнього КСП, яке реорганізовано </a:t>
            </a:r>
            <a:endParaRPr lang="en-US" sz="1600" b="1" dirty="0">
              <a:solidFill>
                <a:srgbClr val="304D1C"/>
              </a:solidFill>
            </a:endParaRPr>
          </a:p>
          <a:p>
            <a:pPr marL="464400">
              <a:buClr>
                <a:srgbClr val="304D1C"/>
              </a:buClr>
            </a:pPr>
            <a:r>
              <a:rPr lang="uk-UA" sz="1600" b="1" dirty="0">
                <a:solidFill>
                  <a:srgbClr val="304D1C"/>
                </a:solidFill>
              </a:rPr>
              <a:t>у СТОВ? </a:t>
            </a:r>
            <a:br>
              <a:rPr lang="uk-UA" dirty="0"/>
            </a:br>
            <a:r>
              <a:rPr lang="uk-UA" i="1" dirty="0">
                <a:solidFill>
                  <a:schemeClr val="bg2"/>
                </a:solidFill>
              </a:rPr>
              <a:t>Це можливо лише щодо невитребуваних паїв до моменту їх виділення в натурі, а також в інших випадках, визначених ст.134 Земельного кодексу України.</a:t>
            </a:r>
            <a:endParaRPr lang="en-US" i="1" dirty="0">
              <a:solidFill>
                <a:schemeClr val="bg2"/>
              </a:solidFill>
            </a:endParaRPr>
          </a:p>
          <a:p>
            <a:pPr marL="464400">
              <a:buClr>
                <a:srgbClr val="304D1C"/>
              </a:buClr>
            </a:pPr>
            <a:endParaRPr lang="en-US" i="1" dirty="0">
              <a:solidFill>
                <a:schemeClr val="bg2"/>
              </a:solidFill>
            </a:endParaRPr>
          </a:p>
          <a:p>
            <a:pPr marL="464400" indent="-342900">
              <a:buClr>
                <a:srgbClr val="304D1C"/>
              </a:buClr>
              <a:buFont typeface="+mj-lt"/>
              <a:buAutoNum type="arabicPeriod" startAt="14"/>
            </a:pPr>
            <a:r>
              <a:rPr lang="uk-UA" sz="1600" b="1" dirty="0">
                <a:solidFill>
                  <a:srgbClr val="304D1C"/>
                </a:solidFill>
              </a:rPr>
              <a:t>Чи підлягають передачі в комунальну власність територіальної громади земельні ділянки сільськогосподарського призначення державної власності, які перебували в постійному користуванні державних підприємств, установ, організацій та на даний час змінили організаційно-правову форму (тип товариства) шляхом перетворення з державних у приватні?</a:t>
            </a:r>
            <a:endParaRPr lang="ru-UA" sz="1600" b="1" dirty="0">
              <a:solidFill>
                <a:srgbClr val="304D1C"/>
              </a:solidFill>
            </a:endParaRPr>
          </a:p>
          <a:p>
            <a:pPr marL="464400">
              <a:buClr>
                <a:srgbClr val="304D1C"/>
              </a:buClr>
            </a:pPr>
            <a:r>
              <a:rPr lang="uk-UA" i="1" dirty="0">
                <a:solidFill>
                  <a:schemeClr val="bg2"/>
                </a:solidFill>
              </a:rPr>
              <a:t>Підлягають, тому що це недержавні підприємства і вони не мають права отримувати ці ділянки у постійне користування відповідно до Земельного кодексу України.</a:t>
            </a:r>
            <a:endParaRPr lang="ru-UA" dirty="0">
              <a:solidFill>
                <a:schemeClr val="bg2"/>
              </a:solidFill>
            </a:endParaRPr>
          </a:p>
          <a:p>
            <a:pPr marL="464400">
              <a:buClr>
                <a:srgbClr val="304D1C"/>
              </a:buClr>
            </a:pPr>
            <a:endParaRPr lang="ru-UA" i="1" dirty="0">
              <a:solidFill>
                <a:schemeClr val="bg2"/>
              </a:solidFill>
            </a:endParaRPr>
          </a:p>
          <a:p>
            <a:pPr marL="121500">
              <a:buClr>
                <a:srgbClr val="304D1C"/>
              </a:buClr>
            </a:pPr>
            <a:endParaRPr lang="ru-UA" dirty="0"/>
          </a:p>
          <a:p>
            <a:pPr marL="464400" lvl="0">
              <a:buClr>
                <a:srgbClr val="304D1C"/>
              </a:buClr>
            </a:pPr>
            <a:endParaRPr i="1" dirty="0">
              <a:solidFill>
                <a:schemeClr val="bg2"/>
              </a:solidFill>
              <a:highlight>
                <a:srgbClr val="FFFFFF"/>
              </a:highlight>
            </a:endParaRPr>
          </a:p>
          <a:p>
            <a:pPr marL="0" lvl="0" indent="0" algn="l" rtl="0">
              <a:lnSpc>
                <a:spcPct val="100000"/>
              </a:lnSpc>
              <a:spcBef>
                <a:spcPts val="1000"/>
              </a:spcBef>
              <a:spcAft>
                <a:spcPts val="0"/>
              </a:spcAft>
              <a:buNone/>
            </a:pPr>
            <a:endParaRPr dirty="0">
              <a:solidFill>
                <a:srgbClr val="434343"/>
              </a:solidFill>
            </a:endParaRPr>
          </a:p>
        </p:txBody>
      </p:sp>
    </p:spTree>
    <p:extLst>
      <p:ext uri="{BB962C8B-B14F-4D97-AF65-F5344CB8AC3E}">
        <p14:creationId xmlns:p14="http://schemas.microsoft.com/office/powerpoint/2010/main" val="3539482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txBox="1"/>
          <p:nvPr/>
        </p:nvSpPr>
        <p:spPr>
          <a:xfrm>
            <a:off x="955200" y="110987"/>
            <a:ext cx="6204900" cy="102174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sz="3000" b="1" dirty="0">
                <a:solidFill>
                  <a:srgbClr val="DB944B"/>
                </a:solidFill>
                <a:highlight>
                  <a:srgbClr val="FFFFFF"/>
                </a:highlight>
              </a:rPr>
              <a:t>Охорона земель</a:t>
            </a:r>
            <a:r>
              <a:rPr lang="ru" sz="2400" b="1" dirty="0">
                <a:solidFill>
                  <a:srgbClr val="DB944B"/>
                </a:solidFill>
                <a:highlight>
                  <a:srgbClr val="FFFFFF"/>
                </a:highlight>
              </a:rPr>
              <a:t> </a:t>
            </a:r>
            <a:endParaRPr sz="2400" b="1" dirty="0">
              <a:solidFill>
                <a:srgbClr val="DB944B"/>
              </a:solidFill>
              <a:highlight>
                <a:srgbClr val="FFFFFF"/>
              </a:highlight>
            </a:endParaRPr>
          </a:p>
          <a:p>
            <a:pPr marL="457200" lvl="0" indent="-336550" algn="l" rtl="0">
              <a:lnSpc>
                <a:spcPct val="100000"/>
              </a:lnSpc>
              <a:spcBef>
                <a:spcPts val="1000"/>
              </a:spcBef>
              <a:spcAft>
                <a:spcPts val="0"/>
              </a:spcAft>
              <a:buClr>
                <a:srgbClr val="274E13"/>
              </a:buClr>
              <a:buSzPts val="1700"/>
              <a:buAutoNum type="arabicPeriod"/>
            </a:pPr>
            <a:r>
              <a:rPr lang="ru" sz="1700" b="1" dirty="0">
                <a:solidFill>
                  <a:srgbClr val="274E13"/>
                </a:solidFill>
                <a:highlight>
                  <a:srgbClr val="FFFFFF"/>
                </a:highlight>
              </a:rPr>
              <a:t>Які розширення повноважень сільської ради передбачено у сфері охорони та раціонального використання земель громади?</a:t>
            </a:r>
            <a:endParaRPr sz="1700" b="1" dirty="0">
              <a:solidFill>
                <a:srgbClr val="274E13"/>
              </a:solidFill>
              <a:highlight>
                <a:srgbClr val="FFFFFF"/>
              </a:highlight>
            </a:endParaRPr>
          </a:p>
          <a:p>
            <a:pPr marL="457200" lvl="0" indent="0" algn="l" rtl="0">
              <a:lnSpc>
                <a:spcPct val="100000"/>
              </a:lnSpc>
              <a:spcBef>
                <a:spcPts val="0"/>
              </a:spcBef>
              <a:spcAft>
                <a:spcPts val="0"/>
              </a:spcAft>
              <a:buNone/>
            </a:pPr>
            <a:r>
              <a:rPr lang="ru" i="1" dirty="0">
                <a:solidFill>
                  <a:srgbClr val="434343"/>
                </a:solidFill>
                <a:highlight>
                  <a:srgbClr val="FFFFFF"/>
                </a:highlight>
              </a:rPr>
              <a:t>Згідно із Законом № 1423, відповідні положення якого набирають чинності 26 травня 2022 року, після затвердження комплексного плану просторового розвитку громади в разі прийняття радою відповідного рішення виконавчі органи відповідної громади можуть набувати повноваження зі здійснення державного контролю у сфері охорони та використання земель за дотриманням цільового призначення земельних ділянок, щодо самовільного зайняття та забур'янення.</a:t>
            </a:r>
            <a:endParaRPr i="1" dirty="0">
              <a:solidFill>
                <a:srgbClr val="434343"/>
              </a:solidFill>
              <a:highlight>
                <a:srgbClr val="FFFFFF"/>
              </a:highlight>
            </a:endParaRPr>
          </a:p>
          <a:p>
            <a:pPr marL="457200" lvl="0" indent="-336550" algn="l" rtl="0">
              <a:lnSpc>
                <a:spcPct val="100000"/>
              </a:lnSpc>
              <a:spcBef>
                <a:spcPts val="1000"/>
              </a:spcBef>
              <a:spcAft>
                <a:spcPts val="0"/>
              </a:spcAft>
              <a:buClr>
                <a:srgbClr val="274E13"/>
              </a:buClr>
              <a:buSzPts val="1700"/>
              <a:buAutoNum type="arabicPeriod" startAt="2"/>
            </a:pPr>
            <a:r>
              <a:rPr lang="ru" sz="1700" b="1" dirty="0">
                <a:solidFill>
                  <a:srgbClr val="274E13"/>
                </a:solidFill>
                <a:highlight>
                  <a:srgbClr val="FFFFFF"/>
                </a:highlight>
              </a:rPr>
              <a:t>Чи можна отримати в оренду чи власність землі історико-культурного призначення?</a:t>
            </a:r>
            <a:endParaRPr sz="1700" b="1" dirty="0">
              <a:solidFill>
                <a:srgbClr val="274E13"/>
              </a:solidFill>
              <a:highlight>
                <a:srgbClr val="FFFFFF"/>
              </a:highlight>
            </a:endParaRPr>
          </a:p>
          <a:p>
            <a:pPr marL="457200" lvl="0" indent="0" algn="l" rtl="0">
              <a:lnSpc>
                <a:spcPct val="100000"/>
              </a:lnSpc>
              <a:spcBef>
                <a:spcPts val="0"/>
              </a:spcBef>
              <a:spcAft>
                <a:spcPts val="0"/>
              </a:spcAft>
              <a:buNone/>
            </a:pPr>
            <a:r>
              <a:rPr lang="ru" i="1" dirty="0">
                <a:solidFill>
                  <a:srgbClr val="434343"/>
                </a:solidFill>
                <a:highlight>
                  <a:srgbClr val="FFFFFF"/>
                </a:highlight>
              </a:rPr>
              <a:t>Землі історико-культурного призначення передаються в оренду з урахуванням режимності використання таких земель, які передбачає Закон № 1423, і без зміни цільового призначення. </a:t>
            </a:r>
            <a:endParaRPr i="1" dirty="0">
              <a:solidFill>
                <a:srgbClr val="434343"/>
              </a:solidFill>
              <a:highlight>
                <a:srgbClr val="FFFFFF"/>
              </a:highlight>
            </a:endParaRPr>
          </a:p>
          <a:p>
            <a:pPr marL="457200" lvl="0" indent="-355600" algn="l" rtl="0">
              <a:lnSpc>
                <a:spcPct val="100000"/>
              </a:lnSpc>
              <a:spcBef>
                <a:spcPts val="1000"/>
              </a:spcBef>
              <a:spcAft>
                <a:spcPts val="0"/>
              </a:spcAft>
              <a:buClr>
                <a:srgbClr val="274E13"/>
              </a:buClr>
              <a:buSzPts val="2000"/>
              <a:buAutoNum type="arabicPeriod" startAt="3"/>
            </a:pPr>
            <a:r>
              <a:rPr lang="ru" sz="1700" b="1" dirty="0">
                <a:solidFill>
                  <a:srgbClr val="274E13"/>
                </a:solidFill>
                <a:highlight>
                  <a:srgbClr val="FFFFFF"/>
                </a:highlight>
              </a:rPr>
              <a:t>Якими є повноваження та функції інспектора з контролю за використанням та охороною земель у територіальній громаді після набрання чинності Законом № 1423? </a:t>
            </a:r>
            <a:endParaRPr sz="1700" b="1" dirty="0">
              <a:solidFill>
                <a:srgbClr val="274E13"/>
              </a:solidFill>
              <a:highlight>
                <a:srgbClr val="FFFFFF"/>
              </a:highlight>
            </a:endParaRPr>
          </a:p>
          <a:p>
            <a:pPr marL="457200" lvl="0" indent="0" algn="l" rtl="0">
              <a:lnSpc>
                <a:spcPct val="100000"/>
              </a:lnSpc>
              <a:spcBef>
                <a:spcPts val="0"/>
              </a:spcBef>
              <a:spcAft>
                <a:spcPts val="0"/>
              </a:spcAft>
              <a:buNone/>
            </a:pPr>
            <a:r>
              <a:rPr lang="ru" i="1" dirty="0">
                <a:solidFill>
                  <a:srgbClr val="434343"/>
                </a:solidFill>
                <a:highlight>
                  <a:srgbClr val="FFFFFF"/>
                </a:highlight>
              </a:rPr>
              <a:t>Повноваження інспектора визначаються відповідно до Закону України «Про державний контроль за використанням та охороною земель».</a:t>
            </a:r>
            <a:endParaRPr lang="en-US" i="1" dirty="0">
              <a:solidFill>
                <a:srgbClr val="434343"/>
              </a:solidFill>
              <a:highlight>
                <a:srgbClr val="FFFFFF"/>
              </a:highlight>
            </a:endParaRPr>
          </a:p>
          <a:p>
            <a:pPr marL="457200" lvl="0" indent="0" algn="l" rtl="0">
              <a:lnSpc>
                <a:spcPct val="100000"/>
              </a:lnSpc>
              <a:spcBef>
                <a:spcPts val="0"/>
              </a:spcBef>
              <a:spcAft>
                <a:spcPts val="0"/>
              </a:spcAft>
              <a:buNone/>
            </a:pPr>
            <a:endParaRPr lang="en-US" i="1" dirty="0">
              <a:solidFill>
                <a:srgbClr val="434343"/>
              </a:solidFill>
              <a:highlight>
                <a:srgbClr val="FFFFFF"/>
              </a:highlight>
            </a:endParaRPr>
          </a:p>
          <a:p>
            <a:pPr marL="464400" lvl="0" indent="-342900">
              <a:buClr>
                <a:srgbClr val="304D1C"/>
              </a:buClr>
              <a:buFont typeface="+mj-lt"/>
              <a:buAutoNum type="arabicPeriod" startAt="4"/>
            </a:pPr>
            <a:r>
              <a:rPr lang="uk-UA" sz="1700" b="1" dirty="0">
                <a:solidFill>
                  <a:srgbClr val="304D1C"/>
                </a:solidFill>
              </a:rPr>
              <a:t>Чи планується прийняти законодавчі акти щодо передачі земель рекреаційного призначення, що знаходяться в межах територіальної громади до комунальної власності громади або право розпорядження такими землями? </a:t>
            </a:r>
            <a:endParaRPr lang="en-US" sz="1700" b="1" dirty="0">
              <a:solidFill>
                <a:srgbClr val="304D1C"/>
              </a:solidFill>
            </a:endParaRPr>
          </a:p>
          <a:p>
            <a:pPr marL="464400" lvl="0">
              <a:buClr>
                <a:srgbClr val="304D1C"/>
              </a:buClr>
            </a:pPr>
            <a:r>
              <a:rPr lang="uk-UA" i="1" dirty="0">
                <a:solidFill>
                  <a:schemeClr val="bg2"/>
                </a:solidFill>
              </a:rPr>
              <a:t>Землі рекреаційного призначення відповідно до закону України №1423 переходять у комунальну власність територіальних громад, крім земель, які не підлягають передачі відповідно до цього закону.</a:t>
            </a:r>
            <a:r>
              <a:rPr lang="ru-UA" sz="1800" dirty="0">
                <a:solidFill>
                  <a:schemeClr val="bg2"/>
                </a:solidFill>
              </a:rPr>
              <a:t> </a:t>
            </a:r>
            <a:endParaRPr lang="en-US" sz="1800" dirty="0">
              <a:solidFill>
                <a:schemeClr val="bg2"/>
              </a:solidFill>
            </a:endParaRPr>
          </a:p>
          <a:p>
            <a:pPr marL="464400" lvl="0">
              <a:buClr>
                <a:srgbClr val="304D1C"/>
              </a:buClr>
            </a:pPr>
            <a:endParaRPr lang="en-US" sz="1800" dirty="0">
              <a:solidFill>
                <a:schemeClr val="bg2"/>
              </a:solidFill>
            </a:endParaRPr>
          </a:p>
          <a:p>
            <a:pPr marL="464400" lvl="0" indent="-342900">
              <a:buClr>
                <a:srgbClr val="304D1C"/>
              </a:buClr>
              <a:buFont typeface="+mj-lt"/>
              <a:buAutoNum type="arabicPeriod" startAt="5"/>
            </a:pPr>
            <a:r>
              <a:rPr lang="uk-UA" sz="1700" b="1" dirty="0">
                <a:solidFill>
                  <a:srgbClr val="304D1C"/>
                </a:solidFill>
              </a:rPr>
              <a:t>Чи можна надавати в оренду меліоративні канали що перебувають у комунальній власності? </a:t>
            </a:r>
            <a:endParaRPr lang="en-US" sz="1700" b="1" i="1" dirty="0">
              <a:solidFill>
                <a:srgbClr val="304D1C"/>
              </a:solidFill>
              <a:highlight>
                <a:srgbClr val="FFFFFF"/>
              </a:highlight>
            </a:endParaRPr>
          </a:p>
          <a:p>
            <a:pPr marL="464400" lvl="0">
              <a:buClr>
                <a:srgbClr val="304D1C"/>
              </a:buClr>
            </a:pPr>
            <a:r>
              <a:rPr lang="uk-UA" i="1" dirty="0">
                <a:solidFill>
                  <a:schemeClr val="bg2"/>
                </a:solidFill>
                <a:highlight>
                  <a:srgbClr val="FFFFFF"/>
                </a:highlight>
              </a:rPr>
              <a:t>Так, вони можуть надаватися в оренду як нові об’єкти радами територіальних громад.</a:t>
            </a:r>
            <a:r>
              <a:rPr lang="ru-UA" sz="1200" i="1" dirty="0">
                <a:solidFill>
                  <a:schemeClr val="bg2"/>
                </a:solidFill>
                <a:highlight>
                  <a:srgbClr val="FFFFFF"/>
                </a:highlight>
              </a:rPr>
              <a:t> </a:t>
            </a:r>
            <a:endParaRPr sz="1200" i="1" dirty="0">
              <a:solidFill>
                <a:schemeClr val="bg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0"/>
          <p:cNvSpPr txBox="1"/>
          <p:nvPr/>
        </p:nvSpPr>
        <p:spPr>
          <a:xfrm>
            <a:off x="955200" y="139148"/>
            <a:ext cx="6204900" cy="549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sz="3000" b="1" dirty="0">
                <a:solidFill>
                  <a:srgbClr val="E69138"/>
                </a:solidFill>
                <a:highlight>
                  <a:srgbClr val="FFFFFF"/>
                </a:highlight>
              </a:rPr>
              <a:t>Аукціони</a:t>
            </a:r>
          </a:p>
          <a:p>
            <a:pPr marL="0" lvl="0" indent="0" algn="l" rtl="0">
              <a:lnSpc>
                <a:spcPct val="100000"/>
              </a:lnSpc>
              <a:spcBef>
                <a:spcPts val="0"/>
              </a:spcBef>
              <a:spcAft>
                <a:spcPts val="0"/>
              </a:spcAft>
              <a:buNone/>
            </a:pPr>
            <a:endParaRPr sz="2400" b="1" dirty="0">
              <a:solidFill>
                <a:srgbClr val="E69138"/>
              </a:solidFill>
              <a:highlight>
                <a:srgbClr val="FFFFFF"/>
              </a:highlight>
            </a:endParaRPr>
          </a:p>
          <a:p>
            <a:pPr marL="464400" lvl="0" indent="-342900" algn="l" rtl="0">
              <a:lnSpc>
                <a:spcPct val="100000"/>
              </a:lnSpc>
              <a:spcBef>
                <a:spcPts val="1000"/>
              </a:spcBef>
              <a:spcAft>
                <a:spcPts val="0"/>
              </a:spcAft>
              <a:buClr>
                <a:srgbClr val="304D1C"/>
              </a:buClr>
              <a:buFont typeface="+mj-lt"/>
              <a:buAutoNum type="arabicPeriod"/>
            </a:pPr>
            <a:r>
              <a:rPr lang="ru" sz="1700" b="1" dirty="0">
                <a:solidFill>
                  <a:srgbClr val="274E13"/>
                </a:solidFill>
                <a:highlight>
                  <a:srgbClr val="FFFFFF"/>
                </a:highlight>
              </a:rPr>
              <a:t>Як зараз провести земельні торги? Лише в електронному форматі?</a:t>
            </a:r>
            <a:endParaRPr sz="1700" b="1" dirty="0">
              <a:solidFill>
                <a:srgbClr val="274E13"/>
              </a:solidFill>
              <a:highlight>
                <a:srgbClr val="FFFFFF"/>
              </a:highlight>
            </a:endParaRPr>
          </a:p>
          <a:p>
            <a:pPr marL="464400" lvl="0" indent="0" algn="l" rtl="0">
              <a:lnSpc>
                <a:spcPct val="100000"/>
              </a:lnSpc>
              <a:spcBef>
                <a:spcPts val="1000"/>
              </a:spcBef>
              <a:spcAft>
                <a:spcPts val="0"/>
              </a:spcAft>
              <a:buNone/>
            </a:pPr>
            <a:r>
              <a:rPr lang="ru" i="1" dirty="0">
                <a:solidFill>
                  <a:srgbClr val="666666"/>
                </a:solidFill>
                <a:highlight>
                  <a:srgbClr val="FFFFFF"/>
                </a:highlight>
              </a:rPr>
              <a:t>Після підписання Президентом законопроєкту № 2195 і введення його в дію земельні торги проводитимуться виключно </a:t>
            </a:r>
            <a:r>
              <a:rPr lang="ru-RU" i="1" dirty="0">
                <a:solidFill>
                  <a:srgbClr val="666666"/>
                </a:solidFill>
                <a:highlight>
                  <a:srgbClr val="FFFFFF"/>
                </a:highlight>
              </a:rPr>
              <a:t>в </a:t>
            </a:r>
            <a:r>
              <a:rPr lang="ru" i="1" dirty="0">
                <a:solidFill>
                  <a:srgbClr val="666666"/>
                </a:solidFill>
                <a:highlight>
                  <a:srgbClr val="FFFFFF"/>
                </a:highlight>
              </a:rPr>
              <a:t>електронному форматі.</a:t>
            </a:r>
          </a:p>
          <a:p>
            <a:pPr marL="464400" indent="-342900">
              <a:spcBef>
                <a:spcPts val="1000"/>
              </a:spcBef>
              <a:buClr>
                <a:srgbClr val="304D1C"/>
              </a:buClr>
              <a:buFont typeface="+mj-lt"/>
              <a:buAutoNum type="arabicPeriod" startAt="2"/>
            </a:pPr>
            <a:r>
              <a:rPr lang="uk-UA" sz="1700" b="1" dirty="0">
                <a:solidFill>
                  <a:srgbClr val="304D1C"/>
                </a:solidFill>
              </a:rPr>
              <a:t>Чи будуть обмеження по максимальній площі ділянок, які будуть виставлені на аукціон? Хто буде організовувати аукціони?</a:t>
            </a:r>
          </a:p>
          <a:p>
            <a:pPr marL="464400">
              <a:spcBef>
                <a:spcPts val="1000"/>
              </a:spcBef>
              <a:buClr>
                <a:srgbClr val="304D1C"/>
              </a:buClr>
            </a:pPr>
            <a:r>
              <a:rPr lang="uk-UA" i="1" dirty="0">
                <a:solidFill>
                  <a:schemeClr val="bg2"/>
                </a:solidFill>
              </a:rPr>
              <a:t>З набранням чинності Законом про електронні земельні аукціони, площі земельних ділянок сільськогосподарського призначення державної та </a:t>
            </a:r>
            <a:r>
              <a:rPr lang="uk-UA" i="1" dirty="0" err="1">
                <a:solidFill>
                  <a:schemeClr val="bg2"/>
                </a:solidFill>
              </a:rPr>
              <a:t>комунальноїх</a:t>
            </a:r>
            <a:r>
              <a:rPr lang="uk-UA" i="1" dirty="0">
                <a:solidFill>
                  <a:schemeClr val="bg2"/>
                </a:solidFill>
              </a:rPr>
              <a:t> власності, права на які відчужуються на електронних земельних аукціонах, не може перевищувати 20 га. </a:t>
            </a:r>
            <a:endParaRPr lang="ru-UA" i="1" dirty="0">
              <a:solidFill>
                <a:schemeClr val="bg2"/>
              </a:solidFill>
            </a:endParaRPr>
          </a:p>
          <a:p>
            <a:pPr marL="464400" indent="-342900">
              <a:spcBef>
                <a:spcPts val="1000"/>
              </a:spcBef>
              <a:buClr>
                <a:srgbClr val="304D1C"/>
              </a:buClr>
              <a:buFont typeface="+mj-lt"/>
              <a:buAutoNum type="arabicPeriod" startAt="2"/>
            </a:pPr>
            <a:endParaRPr lang="ru-UA" sz="1700" b="1" dirty="0">
              <a:solidFill>
                <a:srgbClr val="304D1C"/>
              </a:solidFill>
            </a:endParaRPr>
          </a:p>
          <a:p>
            <a:pPr marL="464400" lvl="0" indent="0" algn="l" rtl="0">
              <a:lnSpc>
                <a:spcPct val="100000"/>
              </a:lnSpc>
              <a:spcBef>
                <a:spcPts val="1000"/>
              </a:spcBef>
              <a:spcAft>
                <a:spcPts val="0"/>
              </a:spcAft>
              <a:buNone/>
            </a:pPr>
            <a:endParaRPr i="1" dirty="0">
              <a:solidFill>
                <a:srgbClr val="666666"/>
              </a:solidFill>
              <a:highlight>
                <a:srgbClr val="FFFFFF"/>
              </a:highlight>
            </a:endParaRPr>
          </a:p>
          <a:p>
            <a:pPr marL="0" lvl="0" indent="0" algn="l" rtl="0">
              <a:lnSpc>
                <a:spcPct val="100000"/>
              </a:lnSpc>
              <a:spcBef>
                <a:spcPts val="1000"/>
              </a:spcBef>
              <a:spcAft>
                <a:spcPts val="0"/>
              </a:spcAft>
              <a:buNone/>
            </a:pPr>
            <a:endParaRPr sz="1200" dirty="0">
              <a:solidFill>
                <a:srgbClr val="666666"/>
              </a:solidFill>
            </a:endParaRPr>
          </a:p>
          <a:p>
            <a:pPr marL="0" lvl="0" indent="0" algn="l" rtl="0">
              <a:lnSpc>
                <a:spcPct val="100000"/>
              </a:lnSpc>
              <a:spcBef>
                <a:spcPts val="0"/>
              </a:spcBef>
              <a:spcAft>
                <a:spcPts val="0"/>
              </a:spcAft>
              <a:buNone/>
            </a:pPr>
            <a:endParaRPr sz="1200" b="1" dirty="0">
              <a:solidFill>
                <a:srgbClr val="666666"/>
              </a:solidFill>
              <a:highlight>
                <a:srgbClr val="FFFFFF"/>
              </a:highlight>
            </a:endParaRPr>
          </a:p>
        </p:txBody>
      </p:sp>
      <p:pic>
        <p:nvPicPr>
          <p:cNvPr id="93" name="Google Shape;93;p20"/>
          <p:cNvPicPr preferRelativeResize="0"/>
          <p:nvPr/>
        </p:nvPicPr>
        <p:blipFill>
          <a:blip r:embed="rId3">
            <a:alphaModFix/>
          </a:blip>
          <a:stretch>
            <a:fillRect/>
          </a:stretch>
        </p:blipFill>
        <p:spPr>
          <a:xfrm>
            <a:off x="0" y="4773675"/>
            <a:ext cx="7560003" cy="56663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p:nvPr/>
        </p:nvSpPr>
        <p:spPr>
          <a:xfrm>
            <a:off x="955200" y="195150"/>
            <a:ext cx="6204900" cy="1004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sz="3000" b="1" dirty="0">
                <a:solidFill>
                  <a:srgbClr val="E69138"/>
                </a:solidFill>
                <a:highlight>
                  <a:srgbClr val="FFFFFF"/>
                </a:highlight>
              </a:rPr>
              <a:t>Кадастр</a:t>
            </a:r>
            <a:r>
              <a:rPr lang="ru" sz="1100" b="1" dirty="0">
                <a:solidFill>
                  <a:schemeClr val="dk1"/>
                </a:solidFill>
                <a:highlight>
                  <a:srgbClr val="FFFFFF"/>
                </a:highlight>
              </a:rPr>
              <a:t> </a:t>
            </a:r>
            <a:endParaRPr sz="1100" b="1" dirty="0">
              <a:solidFill>
                <a:schemeClr val="dk1"/>
              </a:solidFill>
              <a:highlight>
                <a:srgbClr val="FFFFFF"/>
              </a:highlight>
            </a:endParaRPr>
          </a:p>
          <a:p>
            <a:pPr marL="457200" lvl="0" indent="-336550" algn="l" rtl="0">
              <a:lnSpc>
                <a:spcPct val="100000"/>
              </a:lnSpc>
              <a:spcBef>
                <a:spcPts val="1000"/>
              </a:spcBef>
              <a:spcAft>
                <a:spcPts val="0"/>
              </a:spcAft>
              <a:buClr>
                <a:srgbClr val="274E13"/>
              </a:buClr>
              <a:buSzPts val="1700"/>
              <a:buAutoNum type="arabicPeriod"/>
            </a:pPr>
            <a:r>
              <a:rPr lang="ru" sz="1700" b="1" dirty="0">
                <a:solidFill>
                  <a:srgbClr val="274E13"/>
                </a:solidFill>
                <a:highlight>
                  <a:srgbClr val="FFFFFF"/>
                </a:highlight>
              </a:rPr>
              <a:t>Як громаді отримати копії укладених Держгеокадастром договорів оренди на земельні ділянки, що були передані до комунальної власності?</a:t>
            </a:r>
            <a:endParaRPr sz="1700" b="1" dirty="0">
              <a:solidFill>
                <a:srgbClr val="274E13"/>
              </a:solidFill>
              <a:highlight>
                <a:srgbClr val="FFFFFF"/>
              </a:highlight>
            </a:endParaRPr>
          </a:p>
          <a:p>
            <a:pPr marL="457200" lvl="0" indent="0" algn="l" rtl="0">
              <a:lnSpc>
                <a:spcPct val="100000"/>
              </a:lnSpc>
              <a:spcBef>
                <a:spcPts val="0"/>
              </a:spcBef>
              <a:spcAft>
                <a:spcPts val="0"/>
              </a:spcAft>
              <a:buNone/>
            </a:pPr>
            <a:r>
              <a:rPr lang="ru" i="1" dirty="0">
                <a:solidFill>
                  <a:srgbClr val="434343"/>
                </a:solidFill>
                <a:highlight>
                  <a:srgbClr val="FFFFFF"/>
                </a:highlight>
              </a:rPr>
              <a:t>Громада може надіслати запит до територіального управління Держгеокадастру.</a:t>
            </a:r>
            <a:endParaRPr i="1" dirty="0">
              <a:solidFill>
                <a:srgbClr val="434343"/>
              </a:solidFill>
              <a:highlight>
                <a:srgbClr val="FFFFFF"/>
              </a:highlight>
            </a:endParaRPr>
          </a:p>
          <a:p>
            <a:pPr marL="457200" lvl="0" indent="-336550" algn="l" rtl="0">
              <a:lnSpc>
                <a:spcPct val="100000"/>
              </a:lnSpc>
              <a:spcBef>
                <a:spcPts val="1000"/>
              </a:spcBef>
              <a:spcAft>
                <a:spcPts val="0"/>
              </a:spcAft>
              <a:buClr>
                <a:srgbClr val="274E13"/>
              </a:buClr>
              <a:buSzPts val="1700"/>
              <a:buAutoNum type="arabicPeriod" startAt="2"/>
            </a:pPr>
            <a:r>
              <a:rPr lang="ru" sz="1700" b="1" dirty="0">
                <a:solidFill>
                  <a:srgbClr val="274E13"/>
                </a:solidFill>
                <a:highlight>
                  <a:srgbClr val="FFFFFF"/>
                </a:highlight>
              </a:rPr>
              <a:t>Коли в кадастрі можна буде побачити відомості про всі земельні ділянки, зареєстровані до 1 січня 2013 року, і де брати інформацію про їхню приналежність?</a:t>
            </a:r>
            <a:endParaRPr sz="1700" b="1" dirty="0">
              <a:solidFill>
                <a:srgbClr val="434343"/>
              </a:solidFill>
              <a:highlight>
                <a:srgbClr val="FFFFFF"/>
              </a:highlight>
            </a:endParaRPr>
          </a:p>
          <a:p>
            <a:pPr marL="457200" lvl="0" indent="0" algn="l" rtl="0">
              <a:lnSpc>
                <a:spcPct val="100000"/>
              </a:lnSpc>
              <a:spcBef>
                <a:spcPts val="0"/>
              </a:spcBef>
              <a:spcAft>
                <a:spcPts val="0"/>
              </a:spcAft>
              <a:buNone/>
            </a:pPr>
            <a:r>
              <a:rPr lang="ru" i="1" dirty="0">
                <a:solidFill>
                  <a:srgbClr val="434343"/>
                </a:solidFill>
                <a:highlight>
                  <a:srgbClr val="FFFFFF"/>
                </a:highlight>
              </a:rPr>
              <a:t>Законом України № 340 (про протидію рейдерству) Кабінету Міністрів доручено до 1 січня 2022 року забезпечити складання електронних документів, що містять відомості про результат робіт із землеустрою, за якими здійснювалося формування земельних ділянок, та правовстановлюючих документів на земельні ділянки, речові права на які (документи, що посвідчують права на них) зареєстровано до 1 січня 2013 року, але відомості про які відсутні в Державному земельному кадастрі, а також здійснення державної реєстрації таких ділянок. У разі відсутності такої документації або якщо вона не містить потрібної інформації, необхідно провести відповідні роботи із землеустрою.</a:t>
            </a:r>
            <a:endParaRPr i="1" dirty="0">
              <a:solidFill>
                <a:srgbClr val="434343"/>
              </a:solidFill>
              <a:highlight>
                <a:srgbClr val="FFFFFF"/>
              </a:highlight>
            </a:endParaRPr>
          </a:p>
          <a:p>
            <a:pPr marL="457200" lvl="0" indent="-336550" algn="l" rtl="0">
              <a:lnSpc>
                <a:spcPct val="100000"/>
              </a:lnSpc>
              <a:spcBef>
                <a:spcPts val="1000"/>
              </a:spcBef>
              <a:spcAft>
                <a:spcPts val="0"/>
              </a:spcAft>
              <a:buClr>
                <a:srgbClr val="274E13"/>
              </a:buClr>
              <a:buSzPts val="1700"/>
              <a:buAutoNum type="arabicPeriod" startAt="3"/>
            </a:pPr>
            <a:r>
              <a:rPr lang="ru" sz="1700" b="1" dirty="0">
                <a:solidFill>
                  <a:srgbClr val="274E13"/>
                </a:solidFill>
                <a:highlight>
                  <a:srgbClr val="FFFFFF"/>
                </a:highlight>
              </a:rPr>
              <a:t>Як розв'язати проблеми накладання земельних ділянок?</a:t>
            </a:r>
            <a:endParaRPr sz="1700" b="1" dirty="0">
              <a:solidFill>
                <a:srgbClr val="434343"/>
              </a:solidFill>
              <a:highlight>
                <a:srgbClr val="FFFFFF"/>
              </a:highlight>
            </a:endParaRPr>
          </a:p>
          <a:p>
            <a:pPr marL="457200" lvl="0" indent="0" algn="l" rtl="0">
              <a:lnSpc>
                <a:spcPct val="100000"/>
              </a:lnSpc>
              <a:spcBef>
                <a:spcPts val="0"/>
              </a:spcBef>
              <a:spcAft>
                <a:spcPts val="0"/>
              </a:spcAft>
              <a:buNone/>
            </a:pPr>
            <a:r>
              <a:rPr lang="ru" i="1" dirty="0">
                <a:solidFill>
                  <a:srgbClr val="434343"/>
                </a:solidFill>
                <a:highlight>
                  <a:srgbClr val="FFFFFF"/>
                </a:highlight>
              </a:rPr>
              <a:t>Закон України про Державний земельний кадастр та порядок його ведення визначає порядок виправлення помилок у відомостях. Зокрема, це стосується проблеми накладання земельних ділянок. Якщо помилку можна виправити без змін метричних характеристик земельної ділянки, таке виправлення може здійснюватися кадастровим реєстратором без розробки документації із землеустрою. В інших випадках виправлення здійснюється з розробкою відповідної документації.</a:t>
            </a:r>
          </a:p>
          <a:p>
            <a:pPr marL="457200" lvl="0" indent="0" algn="l" rtl="0">
              <a:lnSpc>
                <a:spcPct val="100000"/>
              </a:lnSpc>
              <a:spcBef>
                <a:spcPts val="0"/>
              </a:spcBef>
              <a:spcAft>
                <a:spcPts val="0"/>
              </a:spcAft>
              <a:buNone/>
            </a:pPr>
            <a:endParaRPr lang="ru" i="1" dirty="0">
              <a:solidFill>
                <a:srgbClr val="434343"/>
              </a:solidFill>
              <a:highlight>
                <a:srgbClr val="FFFFFF"/>
              </a:highlight>
            </a:endParaRPr>
          </a:p>
          <a:p>
            <a:pPr marL="464400" lvl="0" indent="-342900">
              <a:buClr>
                <a:srgbClr val="304D1C"/>
              </a:buClr>
              <a:buFont typeface="+mj-lt"/>
              <a:buAutoNum type="arabicPeriod" startAt="4"/>
            </a:pPr>
            <a:r>
              <a:rPr lang="uk-UA" sz="1700" b="1" dirty="0">
                <a:solidFill>
                  <a:srgbClr val="304D1C"/>
                </a:solidFill>
              </a:rPr>
              <a:t>Яким чином отримати доступ в режимі читання до відомостей з Державного земельного кадастру для органу місцевого самоврядування?</a:t>
            </a:r>
          </a:p>
          <a:p>
            <a:pPr marL="464400">
              <a:buClr>
                <a:srgbClr val="304D1C"/>
              </a:buClr>
            </a:pPr>
            <a:r>
              <a:rPr lang="uk-UA" i="1" dirty="0">
                <a:solidFill>
                  <a:schemeClr val="bg2"/>
                </a:solidFill>
              </a:rPr>
              <a:t>Треба звернутися до </a:t>
            </a:r>
            <a:r>
              <a:rPr lang="uk-UA" i="1" dirty="0" err="1">
                <a:solidFill>
                  <a:schemeClr val="bg2"/>
                </a:solidFill>
              </a:rPr>
              <a:t>Держгеокадастру</a:t>
            </a:r>
            <a:r>
              <a:rPr lang="uk-UA" i="1" dirty="0">
                <a:solidFill>
                  <a:schemeClr val="bg2"/>
                </a:solidFill>
              </a:rPr>
              <a:t> із заявою згідно </a:t>
            </a:r>
          </a:p>
          <a:p>
            <a:pPr marL="464400">
              <a:buClr>
                <a:srgbClr val="304D1C"/>
              </a:buClr>
            </a:pPr>
            <a:r>
              <a:rPr lang="uk-UA" i="1" dirty="0">
                <a:solidFill>
                  <a:schemeClr val="bg2"/>
                </a:solidFill>
              </a:rPr>
              <a:t>з Додатком 54 до постанови 1051 з відповідним пакетом документів.</a:t>
            </a:r>
            <a:endParaRPr lang="ru-UA" dirty="0">
              <a:solidFill>
                <a:schemeClr val="bg2"/>
              </a:solidFill>
            </a:endParaRPr>
          </a:p>
          <a:p>
            <a:pPr marL="121500" lvl="0">
              <a:buClr>
                <a:srgbClr val="304D1C"/>
              </a:buClr>
            </a:pPr>
            <a:br>
              <a:rPr lang="uk-UA" sz="1700" b="1" dirty="0">
                <a:solidFill>
                  <a:srgbClr val="304D1C"/>
                </a:solidFill>
              </a:rPr>
            </a:br>
            <a:endParaRPr sz="1700" b="1" i="1" dirty="0">
              <a:solidFill>
                <a:srgbClr val="304D1C"/>
              </a:solidFill>
              <a:highlight>
                <a:srgbClr val="FFFFFF"/>
              </a:highlight>
            </a:endParaRPr>
          </a:p>
          <a:p>
            <a:pPr marL="0" lvl="0" indent="0" algn="l" rtl="0">
              <a:lnSpc>
                <a:spcPct val="100000"/>
              </a:lnSpc>
              <a:spcBef>
                <a:spcPts val="1000"/>
              </a:spcBef>
              <a:spcAft>
                <a:spcPts val="0"/>
              </a:spcAft>
              <a:buNone/>
            </a:pPr>
            <a:endParaRPr sz="1100" dirty="0">
              <a:solidFill>
                <a:schemeClr val="dk1"/>
              </a:solidFill>
            </a:endParaRPr>
          </a:p>
          <a:p>
            <a:pPr marL="0" lvl="0" indent="0" algn="l" rtl="0">
              <a:lnSpc>
                <a:spcPct val="100000"/>
              </a:lnSpc>
              <a:spcBef>
                <a:spcPts val="0"/>
              </a:spcBef>
              <a:spcAft>
                <a:spcPts val="0"/>
              </a:spcAft>
              <a:buNone/>
            </a:pPr>
            <a:endParaRPr sz="2400" b="1" dirty="0">
              <a:solidFill>
                <a:srgbClr val="E69138"/>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p:nvPr/>
        </p:nvSpPr>
        <p:spPr>
          <a:xfrm>
            <a:off x="955200" y="195150"/>
            <a:ext cx="6340122" cy="1004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sz="1100" b="1" dirty="0">
                <a:solidFill>
                  <a:schemeClr val="dk1"/>
                </a:solidFill>
                <a:highlight>
                  <a:srgbClr val="FFFFFF"/>
                </a:highlight>
              </a:rPr>
              <a:t> </a:t>
            </a:r>
            <a:endParaRPr sz="1100" b="1" dirty="0">
              <a:solidFill>
                <a:schemeClr val="dk1"/>
              </a:solidFill>
              <a:highlight>
                <a:srgbClr val="FFFFFF"/>
              </a:highlight>
            </a:endParaRPr>
          </a:p>
          <a:p>
            <a:pPr marL="463550" lvl="0" indent="-342900">
              <a:spcBef>
                <a:spcPts val="1000"/>
              </a:spcBef>
              <a:buClr>
                <a:srgbClr val="274E13"/>
              </a:buClr>
              <a:buSzPts val="1700"/>
              <a:buFont typeface="+mj-lt"/>
              <a:buAutoNum type="arabicPeriod" startAt="5"/>
            </a:pPr>
            <a:r>
              <a:rPr lang="uk-UA" sz="1700" b="1" dirty="0">
                <a:solidFill>
                  <a:srgbClr val="304D1C"/>
                </a:solidFill>
                <a:highlight>
                  <a:srgbClr val="FFFFFF"/>
                </a:highlight>
              </a:rPr>
              <a:t>Хто буде інвентаризувати земельні ділянки за межами населених пунктів, які не були </a:t>
            </a:r>
            <a:r>
              <a:rPr lang="uk-UA" sz="1700" b="1" dirty="0" err="1">
                <a:solidFill>
                  <a:srgbClr val="304D1C"/>
                </a:solidFill>
                <a:highlight>
                  <a:srgbClr val="FFFFFF"/>
                </a:highlight>
              </a:rPr>
              <a:t>проінвентаризовані</a:t>
            </a:r>
            <a:r>
              <a:rPr lang="uk-UA" sz="1700" b="1" dirty="0">
                <a:solidFill>
                  <a:srgbClr val="304D1C"/>
                </a:solidFill>
                <a:highlight>
                  <a:srgbClr val="FFFFFF"/>
                </a:highlight>
              </a:rPr>
              <a:t> </a:t>
            </a:r>
            <a:r>
              <a:rPr lang="uk-UA" sz="1700" b="1" dirty="0" err="1">
                <a:solidFill>
                  <a:srgbClr val="304D1C"/>
                </a:solidFill>
                <a:highlight>
                  <a:srgbClr val="FFFFFF"/>
                </a:highlight>
              </a:rPr>
              <a:t>Держгеокадастром</a:t>
            </a:r>
            <a:r>
              <a:rPr lang="uk-UA" sz="1700" b="1" dirty="0">
                <a:solidFill>
                  <a:srgbClr val="304D1C"/>
                </a:solidFill>
                <a:highlight>
                  <a:srgbClr val="FFFFFF"/>
                </a:highlight>
              </a:rPr>
              <a:t> і за чиї кошти?</a:t>
            </a:r>
            <a:r>
              <a:rPr lang="ru-UA" sz="1700" b="1" dirty="0">
                <a:solidFill>
                  <a:srgbClr val="304D1C"/>
                </a:solidFill>
                <a:highlight>
                  <a:srgbClr val="FFFFFF"/>
                </a:highlight>
              </a:rPr>
              <a:t> </a:t>
            </a:r>
          </a:p>
          <a:p>
            <a:pPr marL="464400" lvl="0"/>
            <a:r>
              <a:rPr lang="uk-UA" i="1" dirty="0">
                <a:solidFill>
                  <a:schemeClr val="bg2"/>
                </a:solidFill>
                <a:highlight>
                  <a:srgbClr val="FFFFFF"/>
                </a:highlight>
              </a:rPr>
              <a:t>З урахуванням внесених змін законом №1423 до Закону України «Про землеустрій» місцеві ради отримали можливість здійснювати інвентаризацію земельних ділянок в межах територій громад  незалежно від форми власності. Відповідно </a:t>
            </a:r>
          </a:p>
          <a:p>
            <a:pPr marL="464400" lvl="0"/>
            <a:r>
              <a:rPr lang="uk-UA" i="1" dirty="0">
                <a:solidFill>
                  <a:schemeClr val="bg2"/>
                </a:solidFill>
                <a:highlight>
                  <a:srgbClr val="FFFFFF"/>
                </a:highlight>
              </a:rPr>
              <a:t>до цих змін інвентаризація ділянки за межами населеного пункту може здійснюватися коштами громади, держави або з інших незаборонених джерел.</a:t>
            </a:r>
          </a:p>
          <a:p>
            <a:pPr marL="464400" lvl="0"/>
            <a:endParaRPr lang="ru-UA" dirty="0">
              <a:solidFill>
                <a:schemeClr val="bg2"/>
              </a:solidFill>
              <a:highlight>
                <a:srgbClr val="FFFFFF"/>
              </a:highlight>
            </a:endParaRPr>
          </a:p>
          <a:p>
            <a:pPr marL="464400" indent="-342900">
              <a:buClr>
                <a:srgbClr val="304D1C"/>
              </a:buClr>
              <a:buFont typeface="+mj-lt"/>
              <a:buAutoNum type="arabicPeriod" startAt="6"/>
            </a:pPr>
            <a:r>
              <a:rPr lang="uk-UA" sz="1700" b="1" dirty="0">
                <a:solidFill>
                  <a:srgbClr val="304D1C"/>
                </a:solidFill>
                <a:highlight>
                  <a:srgbClr val="FFFFFF"/>
                </a:highlight>
              </a:rPr>
              <a:t>Що робити, якщо інформація щодо наданих ГУ </a:t>
            </a:r>
            <a:r>
              <a:rPr lang="uk-UA" sz="1700" b="1" dirty="0" err="1">
                <a:solidFill>
                  <a:srgbClr val="304D1C"/>
                </a:solidFill>
                <a:highlight>
                  <a:srgbClr val="FFFFFF"/>
                </a:highlight>
              </a:rPr>
              <a:t>Держгеокадастру</a:t>
            </a:r>
            <a:r>
              <a:rPr lang="uk-UA" sz="1700" b="1" dirty="0">
                <a:solidFill>
                  <a:srgbClr val="304D1C"/>
                </a:solidFill>
                <a:highlight>
                  <a:srgbClr val="FFFFFF"/>
                </a:highlight>
              </a:rPr>
              <a:t> в області дозволів на розроблення проектів землеустрою щодо земель, які передані з державної у комунальну власність, відсутня? </a:t>
            </a:r>
          </a:p>
          <a:p>
            <a:pPr marL="464400">
              <a:buClr>
                <a:srgbClr val="304D1C"/>
              </a:buClr>
            </a:pPr>
            <a:r>
              <a:rPr lang="uk-UA" i="1" dirty="0">
                <a:solidFill>
                  <a:schemeClr val="bg2"/>
                </a:solidFill>
              </a:rPr>
              <a:t>У такому разі слід звернутися до ГУ </a:t>
            </a:r>
            <a:r>
              <a:rPr lang="uk-UA" i="1" dirty="0" err="1">
                <a:solidFill>
                  <a:schemeClr val="bg2"/>
                </a:solidFill>
              </a:rPr>
              <a:t>Держгеокадастру</a:t>
            </a:r>
            <a:r>
              <a:rPr lang="uk-UA" i="1" dirty="0">
                <a:solidFill>
                  <a:schemeClr val="bg2"/>
                </a:solidFill>
              </a:rPr>
              <a:t> в області </a:t>
            </a:r>
          </a:p>
          <a:p>
            <a:pPr marL="464400">
              <a:buClr>
                <a:srgbClr val="304D1C"/>
              </a:buClr>
            </a:pPr>
            <a:r>
              <a:rPr lang="uk-UA" i="1" dirty="0">
                <a:solidFill>
                  <a:schemeClr val="bg2"/>
                </a:solidFill>
              </a:rPr>
              <a:t>з клопотанням про надання інформації про такі дозволи. </a:t>
            </a:r>
          </a:p>
          <a:p>
            <a:pPr marL="464400">
              <a:buClr>
                <a:srgbClr val="304D1C"/>
              </a:buClr>
            </a:pPr>
            <a:r>
              <a:rPr lang="uk-UA" i="1" dirty="0">
                <a:solidFill>
                  <a:schemeClr val="bg2"/>
                </a:solidFill>
              </a:rPr>
              <a:t>У разі ненадання такої інформації можна звернутися до </a:t>
            </a:r>
            <a:r>
              <a:rPr lang="uk-UA" i="1" dirty="0" err="1">
                <a:solidFill>
                  <a:schemeClr val="bg2"/>
                </a:solidFill>
              </a:rPr>
              <a:t>Держгеокадастру</a:t>
            </a:r>
            <a:r>
              <a:rPr lang="uk-UA" i="1" dirty="0">
                <a:solidFill>
                  <a:schemeClr val="bg2"/>
                </a:solidFill>
              </a:rPr>
              <a:t> зі скаргою на незаконні дії ГУ </a:t>
            </a:r>
            <a:r>
              <a:rPr lang="uk-UA" i="1" dirty="0" err="1">
                <a:solidFill>
                  <a:schemeClr val="bg2"/>
                </a:solidFill>
              </a:rPr>
              <a:t>Держгеокадастру</a:t>
            </a:r>
            <a:r>
              <a:rPr lang="uk-UA" i="1" dirty="0">
                <a:solidFill>
                  <a:schemeClr val="bg2"/>
                </a:solidFill>
              </a:rPr>
              <a:t> в області.</a:t>
            </a:r>
            <a:r>
              <a:rPr lang="ru-UA" sz="1800" dirty="0">
                <a:solidFill>
                  <a:schemeClr val="bg2"/>
                </a:solidFill>
              </a:rPr>
              <a:t> </a:t>
            </a:r>
          </a:p>
          <a:p>
            <a:pPr marL="464400">
              <a:buClr>
                <a:srgbClr val="304D1C"/>
              </a:buClr>
            </a:pPr>
            <a:endParaRPr lang="ru-UA" sz="1800" dirty="0">
              <a:solidFill>
                <a:schemeClr val="bg2"/>
              </a:solidFill>
            </a:endParaRPr>
          </a:p>
          <a:p>
            <a:pPr marL="464400" indent="-342900">
              <a:buClr>
                <a:srgbClr val="304D1C"/>
              </a:buClr>
              <a:buFont typeface="+mj-lt"/>
              <a:buAutoNum type="arabicPeriod" startAt="7"/>
            </a:pPr>
            <a:r>
              <a:rPr lang="uk-UA" sz="1700" b="1" dirty="0">
                <a:solidFill>
                  <a:srgbClr val="304D1C"/>
                </a:solidFill>
              </a:rPr>
              <a:t>Головне управління обласного </a:t>
            </a:r>
            <a:r>
              <a:rPr lang="uk-UA" sz="1700" b="1" dirty="0" err="1">
                <a:solidFill>
                  <a:srgbClr val="304D1C"/>
                </a:solidFill>
              </a:rPr>
              <a:t>Держгеокадастру</a:t>
            </a:r>
            <a:r>
              <a:rPr lang="uk-UA" sz="1700" b="1" dirty="0">
                <a:solidFill>
                  <a:srgbClr val="304D1C"/>
                </a:solidFill>
              </a:rPr>
              <a:t> згідно акту приймання-передачі передало земельну ділянку приватної власності у комунальну власність сільської ради. Як виправити помилку? </a:t>
            </a:r>
            <a:endParaRPr lang="ru-UA" sz="1700" b="1" dirty="0">
              <a:solidFill>
                <a:srgbClr val="304D1C"/>
              </a:solidFill>
              <a:highlight>
                <a:srgbClr val="FFFFFF"/>
              </a:highlight>
            </a:endParaRPr>
          </a:p>
          <a:p>
            <a:pPr marL="464400" lvl="0">
              <a:buClr>
                <a:srgbClr val="304D1C"/>
              </a:buClr>
            </a:pPr>
            <a:r>
              <a:rPr lang="uk-UA" i="1" dirty="0">
                <a:solidFill>
                  <a:schemeClr val="bg2"/>
                </a:solidFill>
                <a:highlight>
                  <a:srgbClr val="FFFFFF"/>
                </a:highlight>
              </a:rPr>
              <a:t>Якщо після підписання акту прийомки-передачі земельної ділянки право комунальної власності на неї не було зареєстроване у Державному реєстрі речових прав, то для виправлення помилки достатньо скасувати рішення </a:t>
            </a:r>
            <a:r>
              <a:rPr lang="uk-UA" i="1" dirty="0" err="1">
                <a:solidFill>
                  <a:schemeClr val="bg2"/>
                </a:solidFill>
                <a:highlight>
                  <a:srgbClr val="FFFFFF"/>
                </a:highlight>
              </a:rPr>
              <a:t>Держгеокадастру</a:t>
            </a:r>
            <a:r>
              <a:rPr lang="uk-UA" i="1" dirty="0">
                <a:solidFill>
                  <a:schemeClr val="bg2"/>
                </a:solidFill>
                <a:highlight>
                  <a:srgbClr val="FFFFFF"/>
                </a:highlight>
              </a:rPr>
              <a:t> про передачу земельної ділянки  у комунальну власність громади та акт прийомки-передачі. Якщо ж право комунальної власності на цю ділянку було зареєстроване у Державному реєстрі речових прав, то приватний власник земельної ділянки має звернутися до суду </a:t>
            </a:r>
          </a:p>
          <a:p>
            <a:pPr marL="464400" lvl="0">
              <a:buClr>
                <a:srgbClr val="304D1C"/>
              </a:buClr>
            </a:pPr>
            <a:r>
              <a:rPr lang="uk-UA" i="1" dirty="0">
                <a:solidFill>
                  <a:schemeClr val="bg2"/>
                </a:solidFill>
                <a:highlight>
                  <a:srgbClr val="FFFFFF"/>
                </a:highlight>
              </a:rPr>
              <a:t>з позовом про скасування зазначеного вище рішення </a:t>
            </a:r>
            <a:r>
              <a:rPr lang="uk-UA" i="1" dirty="0" err="1">
                <a:solidFill>
                  <a:schemeClr val="bg2"/>
                </a:solidFill>
                <a:highlight>
                  <a:srgbClr val="FFFFFF"/>
                </a:highlight>
              </a:rPr>
              <a:t>Держгеокадастру</a:t>
            </a:r>
            <a:r>
              <a:rPr lang="uk-UA" i="1" dirty="0">
                <a:solidFill>
                  <a:schemeClr val="bg2"/>
                </a:solidFill>
                <a:highlight>
                  <a:srgbClr val="FFFFFF"/>
                </a:highlight>
              </a:rPr>
              <a:t> та реєстрації права комунальної власності </a:t>
            </a:r>
          </a:p>
          <a:p>
            <a:pPr marL="464400" lvl="0">
              <a:buClr>
                <a:srgbClr val="304D1C"/>
              </a:buClr>
            </a:pPr>
            <a:r>
              <a:rPr lang="uk-UA" i="1" dirty="0">
                <a:solidFill>
                  <a:schemeClr val="bg2"/>
                </a:solidFill>
                <a:highlight>
                  <a:srgbClr val="FFFFFF"/>
                </a:highlight>
              </a:rPr>
              <a:t>у цьому реєстрі.</a:t>
            </a:r>
            <a:r>
              <a:rPr lang="ru-UA" sz="1800" dirty="0">
                <a:solidFill>
                  <a:schemeClr val="bg2"/>
                </a:solidFill>
                <a:highlight>
                  <a:srgbClr val="FFFFFF"/>
                </a:highlight>
              </a:rPr>
              <a:t> </a:t>
            </a:r>
            <a:br>
              <a:rPr lang="uk-UA" sz="1700" b="1" dirty="0">
                <a:solidFill>
                  <a:srgbClr val="304D1C"/>
                </a:solidFill>
              </a:rPr>
            </a:br>
            <a:endParaRPr sz="1700" b="1" i="1" dirty="0">
              <a:solidFill>
                <a:srgbClr val="304D1C"/>
              </a:solidFill>
              <a:highlight>
                <a:srgbClr val="FFFFFF"/>
              </a:highlight>
            </a:endParaRPr>
          </a:p>
          <a:p>
            <a:pPr marL="0" lvl="0" indent="0" algn="l" rtl="0">
              <a:lnSpc>
                <a:spcPct val="100000"/>
              </a:lnSpc>
              <a:spcBef>
                <a:spcPts val="1000"/>
              </a:spcBef>
              <a:spcAft>
                <a:spcPts val="0"/>
              </a:spcAft>
              <a:buNone/>
            </a:pPr>
            <a:endParaRPr sz="1100" dirty="0">
              <a:solidFill>
                <a:schemeClr val="dk1"/>
              </a:solidFill>
            </a:endParaRPr>
          </a:p>
          <a:p>
            <a:pPr marL="0" lvl="0" indent="0" algn="l" rtl="0">
              <a:lnSpc>
                <a:spcPct val="100000"/>
              </a:lnSpc>
              <a:spcBef>
                <a:spcPts val="0"/>
              </a:spcBef>
              <a:spcAft>
                <a:spcPts val="0"/>
              </a:spcAft>
              <a:buNone/>
            </a:pPr>
            <a:endParaRPr sz="2400" b="1" dirty="0">
              <a:solidFill>
                <a:srgbClr val="E69138"/>
              </a:solidFill>
              <a:highlight>
                <a:srgbClr val="FFFFFF"/>
              </a:highlight>
            </a:endParaRPr>
          </a:p>
        </p:txBody>
      </p:sp>
    </p:spTree>
    <p:extLst>
      <p:ext uri="{BB962C8B-B14F-4D97-AF65-F5344CB8AC3E}">
        <p14:creationId xmlns:p14="http://schemas.microsoft.com/office/powerpoint/2010/main" val="2543981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p:nvPr/>
        </p:nvSpPr>
        <p:spPr>
          <a:xfrm>
            <a:off x="955200" y="195150"/>
            <a:ext cx="6340122" cy="1004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sz="1100" b="1" dirty="0">
                <a:solidFill>
                  <a:schemeClr val="dk1"/>
                </a:solidFill>
                <a:highlight>
                  <a:srgbClr val="FFFFFF"/>
                </a:highlight>
              </a:rPr>
              <a:t> </a:t>
            </a:r>
            <a:endParaRPr sz="1100" b="1" dirty="0">
              <a:solidFill>
                <a:schemeClr val="dk1"/>
              </a:solidFill>
              <a:highlight>
                <a:srgbClr val="FFFFFF"/>
              </a:highlight>
            </a:endParaRPr>
          </a:p>
          <a:p>
            <a:pPr marL="463550" lvl="0" indent="-342900">
              <a:spcBef>
                <a:spcPts val="1000"/>
              </a:spcBef>
              <a:buClr>
                <a:srgbClr val="274E13"/>
              </a:buClr>
              <a:buSzPts val="1700"/>
              <a:buFont typeface="+mj-lt"/>
              <a:buAutoNum type="arabicPeriod" startAt="8"/>
            </a:pPr>
            <a:r>
              <a:rPr lang="uk-UA" sz="1700" b="1" dirty="0">
                <a:solidFill>
                  <a:srgbClr val="304D1C"/>
                </a:solidFill>
                <a:highlight>
                  <a:srgbClr val="FFFFFF"/>
                </a:highlight>
              </a:rPr>
              <a:t>Чи національний </a:t>
            </a:r>
            <a:r>
              <a:rPr lang="uk-UA" sz="1700" b="1" dirty="0" err="1">
                <a:solidFill>
                  <a:srgbClr val="304D1C"/>
                </a:solidFill>
                <a:highlight>
                  <a:srgbClr val="FFFFFF"/>
                </a:highlight>
              </a:rPr>
              <a:t>геопортал</a:t>
            </a:r>
            <a:r>
              <a:rPr lang="uk-UA" sz="1700" b="1" dirty="0">
                <a:solidFill>
                  <a:srgbClr val="304D1C"/>
                </a:solidFill>
                <a:highlight>
                  <a:srgbClr val="FFFFFF"/>
                </a:highlight>
              </a:rPr>
              <a:t> буде інтегрований з кадастровою картою?</a:t>
            </a:r>
            <a:r>
              <a:rPr lang="ru-UA" sz="1700" b="1" dirty="0">
                <a:solidFill>
                  <a:srgbClr val="304D1C"/>
                </a:solidFill>
                <a:highlight>
                  <a:srgbClr val="FFFFFF"/>
                </a:highlight>
              </a:rPr>
              <a:t> </a:t>
            </a:r>
          </a:p>
          <a:p>
            <a:pPr marL="464400">
              <a:buClr>
                <a:srgbClr val="304D1C"/>
              </a:buClr>
            </a:pPr>
            <a:r>
              <a:rPr lang="uk-UA" i="1" dirty="0">
                <a:solidFill>
                  <a:schemeClr val="bg2"/>
                </a:solidFill>
                <a:highlight>
                  <a:srgbClr val="FFFFFF"/>
                </a:highlight>
              </a:rPr>
              <a:t>Так, Національний </a:t>
            </a:r>
            <a:r>
              <a:rPr lang="uk-UA" i="1" dirty="0" err="1">
                <a:solidFill>
                  <a:schemeClr val="bg2"/>
                </a:solidFill>
                <a:highlight>
                  <a:srgbClr val="FFFFFF"/>
                </a:highlight>
              </a:rPr>
              <a:t>геопортал</a:t>
            </a:r>
            <a:r>
              <a:rPr lang="uk-UA" i="1" dirty="0">
                <a:solidFill>
                  <a:schemeClr val="bg2"/>
                </a:solidFill>
                <a:highlight>
                  <a:srgbClr val="FFFFFF"/>
                </a:highlight>
              </a:rPr>
              <a:t> використовує сервіси та дані земельного кадастру.</a:t>
            </a:r>
            <a:r>
              <a:rPr lang="ru-UA" sz="1800" dirty="0">
                <a:solidFill>
                  <a:schemeClr val="bg2"/>
                </a:solidFill>
                <a:highlight>
                  <a:srgbClr val="FFFFFF"/>
                </a:highlight>
              </a:rPr>
              <a:t> </a:t>
            </a:r>
            <a:endParaRPr lang="uk-UA" sz="1700" b="1" dirty="0">
              <a:solidFill>
                <a:schemeClr val="bg2"/>
              </a:solidFill>
              <a:highlight>
                <a:srgbClr val="FFFFFF"/>
              </a:highlight>
            </a:endParaRPr>
          </a:p>
          <a:p>
            <a:pPr marL="464400" indent="-342900">
              <a:buClr>
                <a:srgbClr val="304D1C"/>
              </a:buClr>
              <a:buFont typeface="+mj-lt"/>
              <a:buAutoNum type="arabicPeriod" startAt="6"/>
            </a:pPr>
            <a:endParaRPr lang="uk-UA" sz="1700" b="1" dirty="0">
              <a:solidFill>
                <a:srgbClr val="304D1C"/>
              </a:solidFill>
              <a:highlight>
                <a:srgbClr val="FFFFFF"/>
              </a:highlight>
            </a:endParaRPr>
          </a:p>
          <a:p>
            <a:pPr marL="464400" indent="-342900">
              <a:buClr>
                <a:srgbClr val="304D1C"/>
              </a:buClr>
              <a:buFont typeface="+mj-lt"/>
              <a:buAutoNum type="arabicPeriod" startAt="9"/>
            </a:pPr>
            <a:r>
              <a:rPr lang="uk-UA" sz="1700" b="1" dirty="0">
                <a:solidFill>
                  <a:srgbClr val="304D1C"/>
                </a:solidFill>
                <a:highlight>
                  <a:srgbClr val="FFFFFF"/>
                </a:highlight>
              </a:rPr>
              <a:t>З якою періодичністю мають оновлюватись набори відкритих даних про зареєстровані земельні ділянки розміщенні на сайті </a:t>
            </a:r>
            <a:r>
              <a:rPr lang="uk-UA" sz="1700" b="1" dirty="0">
                <a:solidFill>
                  <a:srgbClr val="304D1C"/>
                </a:solidFill>
                <a:highlight>
                  <a:srgbClr val="FFFFFF"/>
                </a:highlight>
                <a:hlinkClick r:id="rId3">
                  <a:extLst>
                    <a:ext uri="{A12FA001-AC4F-418D-AE19-62706E023703}">
                      <ahyp:hlinkClr xmlns:ahyp="http://schemas.microsoft.com/office/drawing/2018/hyperlinkcolor" val="tx"/>
                    </a:ext>
                  </a:extLst>
                </a:hlinkClick>
              </a:rPr>
              <a:t>https://data.land.gov.ua/</a:t>
            </a:r>
            <a:r>
              <a:rPr lang="uk-UA" sz="1700" b="1" dirty="0">
                <a:solidFill>
                  <a:srgbClr val="304D1C"/>
                </a:solidFill>
                <a:highlight>
                  <a:srgbClr val="FFFFFF"/>
                </a:highlight>
              </a:rPr>
              <a:t>?</a:t>
            </a:r>
            <a:r>
              <a:rPr lang="ru-UA" sz="1700" b="1" dirty="0">
                <a:solidFill>
                  <a:srgbClr val="304D1C"/>
                </a:solidFill>
                <a:highlight>
                  <a:srgbClr val="FFFFFF"/>
                </a:highlight>
              </a:rPr>
              <a:t> </a:t>
            </a:r>
          </a:p>
          <a:p>
            <a:pPr marL="464400">
              <a:buClr>
                <a:srgbClr val="304D1C"/>
              </a:buClr>
            </a:pPr>
            <a:r>
              <a:rPr lang="uk-UA" i="1" dirty="0">
                <a:solidFill>
                  <a:schemeClr val="bg2"/>
                </a:solidFill>
              </a:rPr>
              <a:t>Набори відкритих даних про зареєстровані земельні ділянки мають оновлюватись на щомісячній основі. </a:t>
            </a:r>
          </a:p>
          <a:p>
            <a:pPr marL="807300" indent="-342900">
              <a:buClr>
                <a:srgbClr val="304D1C"/>
              </a:buClr>
              <a:buFont typeface="+mj-lt"/>
              <a:buAutoNum type="arabicPeriod" startAt="10"/>
            </a:pPr>
            <a:endParaRPr lang="uk-UA" sz="1700" b="1" dirty="0">
              <a:solidFill>
                <a:srgbClr val="304D1C"/>
              </a:solidFill>
              <a:highlight>
                <a:srgbClr val="FFFFFF"/>
              </a:highlight>
            </a:endParaRPr>
          </a:p>
          <a:p>
            <a:pPr marL="464400" indent="-342900">
              <a:buClr>
                <a:srgbClr val="304D1C"/>
              </a:buClr>
              <a:buFont typeface="+mj-lt"/>
              <a:buAutoNum type="arabicPeriod" startAt="10"/>
            </a:pPr>
            <a:r>
              <a:rPr lang="uk-UA" sz="1700" b="1" dirty="0">
                <a:solidFill>
                  <a:srgbClr val="304D1C"/>
                </a:solidFill>
                <a:highlight>
                  <a:srgbClr val="FFFFFF"/>
                </a:highlight>
              </a:rPr>
              <a:t>Як зареєструвати межі АТУ в Державному земельному кадастрі? </a:t>
            </a:r>
          </a:p>
          <a:p>
            <a:pPr marL="464400">
              <a:buClr>
                <a:srgbClr val="304D1C"/>
              </a:buClr>
            </a:pPr>
            <a:r>
              <a:rPr lang="uk-UA" i="1" dirty="0">
                <a:solidFill>
                  <a:schemeClr val="bg2"/>
                </a:solidFill>
              </a:rPr>
              <a:t>Межі АТУ реєструються на підставі відповідної затвердженої документації із землеустрою.</a:t>
            </a:r>
            <a:endParaRPr lang="ru-UA" i="1" dirty="0">
              <a:solidFill>
                <a:schemeClr val="bg2"/>
              </a:solidFill>
            </a:endParaRPr>
          </a:p>
          <a:p>
            <a:pPr marL="464400">
              <a:buClr>
                <a:srgbClr val="304D1C"/>
              </a:buClr>
            </a:pPr>
            <a:endParaRPr lang="ru-UA" i="1" dirty="0">
              <a:solidFill>
                <a:schemeClr val="bg2"/>
              </a:solidFill>
            </a:endParaRPr>
          </a:p>
          <a:p>
            <a:pPr marL="464400" indent="-342900">
              <a:buClr>
                <a:srgbClr val="304D1C"/>
              </a:buClr>
              <a:buFont typeface="+mj-lt"/>
              <a:buAutoNum type="arabicPeriod" startAt="11"/>
            </a:pPr>
            <a:r>
              <a:rPr lang="uk-UA" sz="1700" b="1" dirty="0">
                <a:solidFill>
                  <a:srgbClr val="304D1C"/>
                </a:solidFill>
              </a:rPr>
              <a:t>Чи надає </a:t>
            </a:r>
            <a:r>
              <a:rPr lang="uk-UA" sz="1700" b="1" dirty="0" err="1">
                <a:solidFill>
                  <a:srgbClr val="304D1C"/>
                </a:solidFill>
              </a:rPr>
              <a:t>Держгеокадастр</a:t>
            </a:r>
            <a:r>
              <a:rPr lang="uk-UA" sz="1700" b="1" dirty="0">
                <a:solidFill>
                  <a:srgbClr val="304D1C"/>
                </a:solidFill>
              </a:rPr>
              <a:t> накази на розроблення </a:t>
            </a:r>
            <a:r>
              <a:rPr lang="uk-UA" sz="1700" b="1" dirty="0" err="1">
                <a:solidFill>
                  <a:srgbClr val="304D1C"/>
                </a:solidFill>
              </a:rPr>
              <a:t>проєктів</a:t>
            </a:r>
            <a:r>
              <a:rPr lang="uk-UA" sz="1700" b="1" dirty="0">
                <a:solidFill>
                  <a:srgbClr val="304D1C"/>
                </a:solidFill>
              </a:rPr>
              <a:t> землеустрою на земельні ділянки, які пропущені та не передані у комунальну власність територіальних громад? </a:t>
            </a:r>
          </a:p>
          <a:p>
            <a:pPr marL="464400">
              <a:buClr>
                <a:srgbClr val="304D1C"/>
              </a:buClr>
            </a:pPr>
            <a:r>
              <a:rPr lang="uk-UA" i="1" dirty="0">
                <a:solidFill>
                  <a:schemeClr val="bg2"/>
                </a:solidFill>
              </a:rPr>
              <a:t>Не надає. Відповідні повноваження згідно закону №1423 перейшли до територіальних громад.</a:t>
            </a:r>
            <a:r>
              <a:rPr lang="ru-UA" sz="1800" dirty="0">
                <a:solidFill>
                  <a:schemeClr val="bg2"/>
                </a:solidFill>
              </a:rPr>
              <a:t> </a:t>
            </a:r>
          </a:p>
          <a:p>
            <a:pPr marL="464400">
              <a:buClr>
                <a:srgbClr val="304D1C"/>
              </a:buClr>
            </a:pPr>
            <a:endParaRPr lang="ru-UA" sz="1800" dirty="0">
              <a:solidFill>
                <a:schemeClr val="bg2"/>
              </a:solidFill>
            </a:endParaRPr>
          </a:p>
          <a:p>
            <a:pPr marL="464400" indent="-342900">
              <a:buClr>
                <a:srgbClr val="304D1C"/>
              </a:buClr>
              <a:buFont typeface="+mj-lt"/>
              <a:buAutoNum type="arabicPeriod" startAt="12"/>
            </a:pPr>
            <a:r>
              <a:rPr lang="uk-UA" sz="1700" b="1" dirty="0">
                <a:solidFill>
                  <a:srgbClr val="304D1C"/>
                </a:solidFill>
              </a:rPr>
              <a:t>Коли запрацює державна статистична звітність форми №№ 11-зем, 12-зем, 15-зем, 16-зем?</a:t>
            </a:r>
            <a:r>
              <a:rPr lang="ru-UA" sz="1700" b="1" dirty="0">
                <a:solidFill>
                  <a:srgbClr val="304D1C"/>
                </a:solidFill>
              </a:rPr>
              <a:t> </a:t>
            </a:r>
          </a:p>
          <a:p>
            <a:pPr marL="464400">
              <a:buClr>
                <a:srgbClr val="304D1C"/>
              </a:buClr>
            </a:pPr>
            <a:r>
              <a:rPr lang="uk-UA" i="1" dirty="0" err="1">
                <a:solidFill>
                  <a:schemeClr val="bg2"/>
                </a:solidFill>
              </a:rPr>
              <a:t>Держгеокадастр</a:t>
            </a:r>
            <a:r>
              <a:rPr lang="uk-UA" i="1" dirty="0">
                <a:solidFill>
                  <a:schemeClr val="bg2"/>
                </a:solidFill>
              </a:rPr>
              <a:t> забезпечує відповідно до прийнятих законів наповнення державного кадастру, відомостями про дані, виправлення помилок. Відповідно до закону №1423 має бути також впроваджений моніторинг земель, який буде інформувати додатково про стан і кількість земель, про їх форми власності та категорії у розрізі територіальних громад.</a:t>
            </a:r>
          </a:p>
          <a:p>
            <a:pPr marL="464400">
              <a:buClr>
                <a:srgbClr val="304D1C"/>
              </a:buClr>
            </a:pPr>
            <a:endParaRPr lang="uk-UA" i="1" dirty="0">
              <a:solidFill>
                <a:schemeClr val="bg2"/>
              </a:solidFill>
            </a:endParaRPr>
          </a:p>
          <a:p>
            <a:pPr marL="464400" indent="-342900">
              <a:buClr>
                <a:srgbClr val="304D1C"/>
              </a:buClr>
              <a:buFont typeface="+mj-lt"/>
              <a:buAutoNum type="arabicPeriod" startAt="13"/>
            </a:pPr>
            <a:r>
              <a:rPr lang="uk-UA" sz="1700" b="1" dirty="0">
                <a:solidFill>
                  <a:srgbClr val="304D1C"/>
                </a:solidFill>
              </a:rPr>
              <a:t>Як здійснюється контроль щодо отримання земельних ділянок у власність відповідно до п.4 ст.116 Земельного кодексу України (один раз кожного цільового призначення)?</a:t>
            </a:r>
            <a:r>
              <a:rPr lang="ru-UA" sz="1700" b="1" dirty="0">
                <a:solidFill>
                  <a:srgbClr val="304D1C"/>
                </a:solidFill>
              </a:rPr>
              <a:t> </a:t>
            </a:r>
          </a:p>
          <a:p>
            <a:pPr marL="464400">
              <a:buClr>
                <a:srgbClr val="304D1C"/>
              </a:buClr>
            </a:pPr>
            <a:r>
              <a:rPr lang="uk-UA" i="1" dirty="0">
                <a:solidFill>
                  <a:schemeClr val="bg2"/>
                </a:solidFill>
              </a:rPr>
              <a:t>Законодавство не вимагає подачі довідок про використання особою права на безоплатну приватизацію земель. </a:t>
            </a:r>
            <a:br>
              <a:rPr lang="uk-UA" dirty="0"/>
            </a:br>
            <a:endParaRPr lang="ru-UA" sz="1700" b="1" dirty="0">
              <a:solidFill>
                <a:srgbClr val="304D1C"/>
              </a:solidFill>
              <a:highlight>
                <a:srgbClr val="FFFFFF"/>
              </a:highlight>
            </a:endParaRPr>
          </a:p>
          <a:p>
            <a:pPr marL="464400" lvl="0" indent="0" algn="l" rtl="0">
              <a:lnSpc>
                <a:spcPct val="100000"/>
              </a:lnSpc>
              <a:spcBef>
                <a:spcPts val="0"/>
              </a:spcBef>
              <a:spcAft>
                <a:spcPts val="0"/>
              </a:spcAft>
              <a:buNone/>
            </a:pPr>
            <a:endParaRPr sz="2400" b="1" dirty="0">
              <a:solidFill>
                <a:srgbClr val="E69138"/>
              </a:solidFill>
              <a:highlight>
                <a:srgbClr val="FFFFFF"/>
              </a:highlight>
            </a:endParaRPr>
          </a:p>
        </p:txBody>
      </p:sp>
    </p:spTree>
    <p:extLst>
      <p:ext uri="{BB962C8B-B14F-4D97-AF65-F5344CB8AC3E}">
        <p14:creationId xmlns:p14="http://schemas.microsoft.com/office/powerpoint/2010/main" val="922288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p:nvPr/>
        </p:nvSpPr>
        <p:spPr>
          <a:xfrm>
            <a:off x="935322" y="0"/>
            <a:ext cx="6340122" cy="1004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sz="1100" b="1" dirty="0">
                <a:solidFill>
                  <a:schemeClr val="dk1"/>
                </a:solidFill>
                <a:highlight>
                  <a:srgbClr val="FFFFFF"/>
                </a:highlight>
              </a:rPr>
              <a:t> </a:t>
            </a:r>
            <a:endParaRPr lang="uk-UA" sz="1700" b="1" dirty="0">
              <a:solidFill>
                <a:srgbClr val="304D1C"/>
              </a:solidFill>
              <a:highlight>
                <a:srgbClr val="FFFFFF"/>
              </a:highlight>
            </a:endParaRPr>
          </a:p>
          <a:p>
            <a:pPr marL="464400" lvl="0"/>
            <a:r>
              <a:rPr lang="uk-UA" i="1" dirty="0">
                <a:solidFill>
                  <a:schemeClr val="bg2"/>
                </a:solidFill>
                <a:highlight>
                  <a:srgbClr val="FFFFFF"/>
                </a:highlight>
              </a:rPr>
              <a:t>Але така особа, подаючи заяву про безоплатну приватизацію земельної ділянки, зазначає у ній, що вона раніше не використала своє право на безоплатну приватизацію землі. У разі обману особа нестиме відповідальність за шахрайство. Крім того, здійснюється державний контроль за дотриманням земельного законодавства, який може виявити факт порушення громадянином України законодавства про безоплатну приватизацію земель.</a:t>
            </a:r>
          </a:p>
          <a:p>
            <a:pPr marL="464400" lvl="0"/>
            <a:endParaRPr lang="ru-UA" dirty="0">
              <a:solidFill>
                <a:schemeClr val="bg2"/>
              </a:solidFill>
              <a:highlight>
                <a:srgbClr val="FFFFFF"/>
              </a:highlight>
            </a:endParaRPr>
          </a:p>
          <a:p>
            <a:pPr marL="342900" indent="-342900">
              <a:buClr>
                <a:srgbClr val="304D1C"/>
              </a:buClr>
              <a:buFont typeface="+mj-lt"/>
              <a:buAutoNum type="arabicPeriod" startAt="15"/>
            </a:pPr>
            <a:r>
              <a:rPr lang="uk-UA" sz="1700" b="1" dirty="0">
                <a:solidFill>
                  <a:srgbClr val="304D1C"/>
                </a:solidFill>
                <a:highlight>
                  <a:srgbClr val="FFFFFF"/>
                </a:highlight>
              </a:rPr>
              <a:t>Чи підлягають інвентаризації за кошти держбюджету земельні ділянки державних установ? Коли буде проведена остаточна інвентаризація земель сільськогосподарського призначення, з подальшою передачею в комунальну власність?</a:t>
            </a:r>
          </a:p>
          <a:p>
            <a:pPr marL="464400">
              <a:buClr>
                <a:srgbClr val="304D1C"/>
              </a:buClr>
            </a:pPr>
            <a:r>
              <a:rPr lang="uk-UA" i="1" dirty="0">
                <a:solidFill>
                  <a:schemeClr val="bg2"/>
                </a:solidFill>
              </a:rPr>
              <a:t>Підлягають, але в державному бюджеті коштів на це не виділено. Така процедура може бути проведена за кошти територіальної громади. Для виконання вимог закону №1423 для передачі чи визнання за громадами права комунальної власності на земельні ділянки обов’язкового проведення інвентаризації не вимагається. З 27 травня вони перейшли у комунальну власність відповідно до закону №1423 .</a:t>
            </a:r>
          </a:p>
          <a:p>
            <a:pPr marL="464400">
              <a:buClr>
                <a:srgbClr val="304D1C"/>
              </a:buClr>
            </a:pPr>
            <a:endParaRPr lang="uk-UA" i="1" dirty="0">
              <a:solidFill>
                <a:schemeClr val="bg2"/>
              </a:solidFill>
            </a:endParaRPr>
          </a:p>
          <a:p>
            <a:pPr marL="464400" indent="-342900">
              <a:buClr>
                <a:srgbClr val="304D1C"/>
              </a:buClr>
              <a:buFont typeface="+mj-lt"/>
              <a:buAutoNum type="arabicPeriod" startAt="16"/>
            </a:pPr>
            <a:r>
              <a:rPr lang="uk-UA" sz="1700" b="1" dirty="0">
                <a:solidFill>
                  <a:srgbClr val="304D1C"/>
                </a:solidFill>
              </a:rPr>
              <a:t>Чи планується оновлення картографічної підоснови по областях? Якщо так, то коли?</a:t>
            </a:r>
            <a:r>
              <a:rPr lang="ru-UA" sz="1700" b="1" dirty="0">
                <a:solidFill>
                  <a:srgbClr val="304D1C"/>
                </a:solidFill>
              </a:rPr>
              <a:t> </a:t>
            </a:r>
          </a:p>
          <a:p>
            <a:pPr marL="464400">
              <a:buClr>
                <a:srgbClr val="304D1C"/>
              </a:buClr>
            </a:pPr>
            <a:r>
              <a:rPr lang="uk-UA" i="1" dirty="0">
                <a:solidFill>
                  <a:schemeClr val="bg2"/>
                </a:solidFill>
              </a:rPr>
              <a:t>Планується і вже проводиться. При цьому відповідне фінансове забезпечення на це є обмеженими. Оновлення картографії може проводитись за кошти місцевого бюджету або приватних осіб.</a:t>
            </a:r>
            <a:r>
              <a:rPr lang="ru-UA" sz="1800" dirty="0">
                <a:solidFill>
                  <a:schemeClr val="bg2"/>
                </a:solidFill>
              </a:rPr>
              <a:t> </a:t>
            </a:r>
            <a:br>
              <a:rPr lang="uk-UA" sz="1700" b="1" dirty="0">
                <a:solidFill>
                  <a:srgbClr val="304D1C"/>
                </a:solidFill>
                <a:highlight>
                  <a:srgbClr val="FFFFFF"/>
                </a:highlight>
              </a:rPr>
            </a:br>
            <a:endParaRPr lang="ru-UA" sz="1700" b="1" dirty="0">
              <a:solidFill>
                <a:srgbClr val="304D1C"/>
              </a:solidFill>
              <a:highlight>
                <a:srgbClr val="FFFFFF"/>
              </a:highlight>
            </a:endParaRPr>
          </a:p>
          <a:p>
            <a:pPr marL="121500">
              <a:buClr>
                <a:srgbClr val="304D1C"/>
              </a:buClr>
            </a:pPr>
            <a:br>
              <a:rPr lang="uk-UA" dirty="0"/>
            </a:br>
            <a:endParaRPr lang="ru-UA" sz="1700" b="1" dirty="0">
              <a:solidFill>
                <a:srgbClr val="304D1C"/>
              </a:solidFill>
              <a:highlight>
                <a:srgbClr val="FFFFFF"/>
              </a:highlight>
            </a:endParaRPr>
          </a:p>
          <a:p>
            <a:pPr marL="464400" lvl="0" indent="0" algn="l" rtl="0">
              <a:lnSpc>
                <a:spcPct val="100000"/>
              </a:lnSpc>
              <a:spcBef>
                <a:spcPts val="0"/>
              </a:spcBef>
              <a:spcAft>
                <a:spcPts val="0"/>
              </a:spcAft>
              <a:buNone/>
            </a:pPr>
            <a:endParaRPr sz="2400" b="1" dirty="0">
              <a:solidFill>
                <a:srgbClr val="E69138"/>
              </a:solidFill>
              <a:highlight>
                <a:srgbClr val="FFFFFF"/>
              </a:highlight>
            </a:endParaRPr>
          </a:p>
        </p:txBody>
      </p:sp>
      <p:pic>
        <p:nvPicPr>
          <p:cNvPr id="3" name="Google Shape;87;p19">
            <a:extLst>
              <a:ext uri="{FF2B5EF4-FFF2-40B4-BE49-F238E27FC236}">
                <a16:creationId xmlns:a16="http://schemas.microsoft.com/office/drawing/2014/main" id="{0B7558EE-428F-BA4B-B8F8-A36475A880FD}"/>
              </a:ext>
            </a:extLst>
          </p:cNvPr>
          <p:cNvPicPr preferRelativeResize="0"/>
          <p:nvPr/>
        </p:nvPicPr>
        <p:blipFill rotWithShape="1">
          <a:blip r:embed="rId3">
            <a:alphaModFix/>
          </a:blip>
          <a:srcRect l="26269" t="26269"/>
          <a:stretch/>
        </p:blipFill>
        <p:spPr>
          <a:xfrm>
            <a:off x="19878" y="6798364"/>
            <a:ext cx="7559997" cy="3641035"/>
          </a:xfrm>
          <a:prstGeom prst="rect">
            <a:avLst/>
          </a:prstGeom>
          <a:noFill/>
          <a:ln>
            <a:noFill/>
          </a:ln>
        </p:spPr>
      </p:pic>
    </p:spTree>
    <p:extLst>
      <p:ext uri="{BB962C8B-B14F-4D97-AF65-F5344CB8AC3E}">
        <p14:creationId xmlns:p14="http://schemas.microsoft.com/office/powerpoint/2010/main" val="2069197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p:nvPr/>
        </p:nvSpPr>
        <p:spPr>
          <a:xfrm>
            <a:off x="955200" y="0"/>
            <a:ext cx="6357600" cy="1004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sz="3000" b="1">
                <a:solidFill>
                  <a:srgbClr val="E69138"/>
                </a:solidFill>
                <a:highlight>
                  <a:srgbClr val="FFFFFF"/>
                </a:highlight>
              </a:rPr>
              <a:t>Правове поле </a:t>
            </a:r>
            <a:endParaRPr sz="3000" b="1">
              <a:solidFill>
                <a:srgbClr val="E69138"/>
              </a:solidFill>
              <a:highlight>
                <a:srgbClr val="FFFFFF"/>
              </a:highlight>
            </a:endParaRPr>
          </a:p>
          <a:p>
            <a:pPr marL="0" lvl="0" indent="0" algn="l" rtl="0">
              <a:lnSpc>
                <a:spcPct val="100000"/>
              </a:lnSpc>
              <a:spcBef>
                <a:spcPts val="1000"/>
              </a:spcBef>
              <a:spcAft>
                <a:spcPts val="0"/>
              </a:spcAft>
              <a:buNone/>
            </a:pPr>
            <a:r>
              <a:rPr lang="ru" sz="3000" b="1">
                <a:solidFill>
                  <a:srgbClr val="E69138"/>
                </a:solidFill>
                <a:highlight>
                  <a:srgbClr val="FFFFFF"/>
                </a:highlight>
              </a:rPr>
              <a:t>Законодавство </a:t>
            </a:r>
            <a:endParaRPr sz="3000" b="1">
              <a:solidFill>
                <a:srgbClr val="E69138"/>
              </a:solidFill>
              <a:highlight>
                <a:srgbClr val="FFFFFF"/>
              </a:highlight>
            </a:endParaRPr>
          </a:p>
          <a:p>
            <a:pPr marL="0" lvl="0" indent="0" algn="l" rtl="0">
              <a:lnSpc>
                <a:spcPct val="100000"/>
              </a:lnSpc>
              <a:spcBef>
                <a:spcPts val="1000"/>
              </a:spcBef>
              <a:spcAft>
                <a:spcPts val="0"/>
              </a:spcAft>
              <a:buNone/>
            </a:pPr>
            <a:r>
              <a:rPr lang="ru" sz="3000" b="1">
                <a:solidFill>
                  <a:srgbClr val="E69138"/>
                </a:solidFill>
                <a:highlight>
                  <a:srgbClr val="FFFFFF"/>
                </a:highlight>
              </a:rPr>
              <a:t>Оподаткування</a:t>
            </a:r>
            <a:endParaRPr sz="3000" b="1">
              <a:solidFill>
                <a:srgbClr val="E69138"/>
              </a:solidFill>
              <a:highlight>
                <a:srgbClr val="FFFFFF"/>
              </a:highlight>
            </a:endParaRPr>
          </a:p>
          <a:p>
            <a:pPr marL="457200" lvl="0" indent="-330200" algn="l" rtl="0">
              <a:lnSpc>
                <a:spcPct val="100000"/>
              </a:lnSpc>
              <a:spcBef>
                <a:spcPts val="1000"/>
              </a:spcBef>
              <a:spcAft>
                <a:spcPts val="0"/>
              </a:spcAft>
              <a:buClr>
                <a:srgbClr val="274E13"/>
              </a:buClr>
              <a:buSzPts val="1600"/>
              <a:buAutoNum type="arabicPeriod"/>
            </a:pPr>
            <a:r>
              <a:rPr lang="ru" sz="1600" b="1">
                <a:solidFill>
                  <a:srgbClr val="274E13"/>
                </a:solidFill>
                <a:highlight>
                  <a:srgbClr val="FFFFFF"/>
                </a:highlight>
              </a:rPr>
              <a:t>Куди звертатися за виявлення порушень у використанні земель? </a:t>
            </a:r>
            <a:endParaRPr sz="1600" b="1">
              <a:solidFill>
                <a:srgbClr val="274E13"/>
              </a:solidFill>
              <a:highlight>
                <a:srgbClr val="FFFFFF"/>
              </a:highlight>
            </a:endParaRPr>
          </a:p>
          <a:p>
            <a:pPr marL="457200" lvl="0" indent="0" algn="l" rtl="0">
              <a:lnSpc>
                <a:spcPct val="100000"/>
              </a:lnSpc>
              <a:spcBef>
                <a:spcPts val="0"/>
              </a:spcBef>
              <a:spcAft>
                <a:spcPts val="0"/>
              </a:spcAft>
              <a:buNone/>
            </a:pPr>
            <a:r>
              <a:rPr lang="ru" sz="1300" i="1">
                <a:solidFill>
                  <a:srgbClr val="434343"/>
                </a:solidFill>
                <a:highlight>
                  <a:srgbClr val="FFFFFF"/>
                </a:highlight>
              </a:rPr>
              <a:t>Потрібно звернутися до ради територіальної громади, до державного інспектора з використання та охорони земель, інспектора громади з використання та охорони земель або до Державної екологічної інспекції України.</a:t>
            </a:r>
            <a:endParaRPr sz="1300" i="1">
              <a:solidFill>
                <a:srgbClr val="434343"/>
              </a:solidFill>
              <a:highlight>
                <a:srgbClr val="FFFFFF"/>
              </a:highlight>
            </a:endParaRPr>
          </a:p>
          <a:p>
            <a:pPr marL="457200" lvl="0" indent="-330200" algn="l" rtl="0">
              <a:lnSpc>
                <a:spcPct val="100000"/>
              </a:lnSpc>
              <a:spcBef>
                <a:spcPts val="1000"/>
              </a:spcBef>
              <a:spcAft>
                <a:spcPts val="0"/>
              </a:spcAft>
              <a:buClr>
                <a:srgbClr val="274E13"/>
              </a:buClr>
              <a:buSzPts val="1600"/>
              <a:buAutoNum type="arabicPeriod" startAt="2"/>
            </a:pPr>
            <a:r>
              <a:rPr lang="ru" sz="1600" b="1">
                <a:solidFill>
                  <a:srgbClr val="274E13"/>
                </a:solidFill>
                <a:highlight>
                  <a:srgbClr val="FFFFFF"/>
                </a:highlight>
              </a:rPr>
              <a:t>У який спосіб і коли встановлюватимуться адміністративні межі громад?</a:t>
            </a:r>
            <a:endParaRPr sz="1600" b="1">
              <a:solidFill>
                <a:srgbClr val="274E13"/>
              </a:solidFill>
              <a:highlight>
                <a:srgbClr val="FFFFFF"/>
              </a:highlight>
            </a:endParaRPr>
          </a:p>
          <a:p>
            <a:pPr marL="457200" lvl="0" indent="0" algn="l" rtl="0">
              <a:lnSpc>
                <a:spcPct val="100000"/>
              </a:lnSpc>
              <a:spcBef>
                <a:spcPts val="0"/>
              </a:spcBef>
              <a:spcAft>
                <a:spcPts val="0"/>
              </a:spcAft>
              <a:buNone/>
            </a:pPr>
            <a:r>
              <a:rPr lang="ru" sz="1300" i="1">
                <a:solidFill>
                  <a:srgbClr val="434343"/>
                </a:solidFill>
                <a:highlight>
                  <a:srgbClr val="FFFFFF"/>
                </a:highlight>
              </a:rPr>
              <a:t>Відповідно до Закону № 1423 межі громад встановлюються за домовленістю між суміжними громадами за землевпорядною документацією. Громади самі затверджують ці межі.</a:t>
            </a:r>
            <a:endParaRPr sz="1300" i="1">
              <a:solidFill>
                <a:srgbClr val="434343"/>
              </a:solidFill>
              <a:highlight>
                <a:srgbClr val="FFFFFF"/>
              </a:highlight>
            </a:endParaRPr>
          </a:p>
          <a:p>
            <a:pPr marL="457200" lvl="0" indent="-330200" algn="l" rtl="0">
              <a:lnSpc>
                <a:spcPct val="100000"/>
              </a:lnSpc>
              <a:spcBef>
                <a:spcPts val="1000"/>
              </a:spcBef>
              <a:spcAft>
                <a:spcPts val="0"/>
              </a:spcAft>
              <a:buClr>
                <a:srgbClr val="274E13"/>
              </a:buClr>
              <a:buSzPts val="1600"/>
              <a:buAutoNum type="arabicPeriod" startAt="3"/>
            </a:pPr>
            <a:r>
              <a:rPr lang="ru" sz="1600" b="1">
                <a:solidFill>
                  <a:srgbClr val="274E13"/>
                </a:solidFill>
                <a:highlight>
                  <a:srgbClr val="FFFFFF"/>
                </a:highlight>
              </a:rPr>
              <a:t>2 лютого 2021 року Верховною Радою України ухвалено Закон «Про внесення змін до деяких законодавчих актів України (щодо єдиної правової долі земельної ділянки та розміщеного на ній об'єкта нерухомості)» (законопроєкт № 0850). Цей закон набрав чинності? </a:t>
            </a:r>
            <a:endParaRPr sz="1600" b="1">
              <a:solidFill>
                <a:srgbClr val="274E13"/>
              </a:solidFill>
              <a:highlight>
                <a:srgbClr val="FFFFFF"/>
              </a:highlight>
            </a:endParaRPr>
          </a:p>
          <a:p>
            <a:pPr marL="457200" lvl="0" indent="0" algn="l" rtl="0">
              <a:lnSpc>
                <a:spcPct val="100000"/>
              </a:lnSpc>
              <a:spcBef>
                <a:spcPts val="0"/>
              </a:spcBef>
              <a:spcAft>
                <a:spcPts val="0"/>
              </a:spcAft>
              <a:buNone/>
            </a:pPr>
            <a:r>
              <a:rPr lang="ru" sz="1300" i="1">
                <a:solidFill>
                  <a:srgbClr val="434343"/>
                </a:solidFill>
                <a:highlight>
                  <a:srgbClr val="FFFFFF"/>
                </a:highlight>
              </a:rPr>
              <a:t>Ні, закон очікує підписання Головою Верховної Ради України та передачі на підпис Президенту України. </a:t>
            </a:r>
            <a:endParaRPr sz="1300" i="1">
              <a:solidFill>
                <a:srgbClr val="434343"/>
              </a:solidFill>
              <a:highlight>
                <a:srgbClr val="FFFFFF"/>
              </a:highlight>
            </a:endParaRPr>
          </a:p>
          <a:p>
            <a:pPr marL="457200" lvl="0" indent="-330200" algn="l" rtl="0">
              <a:lnSpc>
                <a:spcPct val="100000"/>
              </a:lnSpc>
              <a:spcBef>
                <a:spcPts val="1000"/>
              </a:spcBef>
              <a:spcAft>
                <a:spcPts val="0"/>
              </a:spcAft>
              <a:buClr>
                <a:srgbClr val="274E13"/>
              </a:buClr>
              <a:buSzPts val="1600"/>
              <a:buAutoNum type="arabicPeriod" startAt="4"/>
            </a:pPr>
            <a:r>
              <a:rPr lang="ru" sz="1600" b="1">
                <a:solidFill>
                  <a:srgbClr val="274E13"/>
                </a:solidFill>
                <a:highlight>
                  <a:srgbClr val="FFFFFF"/>
                </a:highlight>
              </a:rPr>
              <a:t>Щороку ми сплачуємо податок із доходів фізичних осіб, військовий збір і земельний податок. Скільки платитимемо після 1 липня 2021 року? </a:t>
            </a:r>
            <a:endParaRPr sz="1600" b="1">
              <a:solidFill>
                <a:srgbClr val="274E13"/>
              </a:solidFill>
              <a:highlight>
                <a:srgbClr val="FFFFFF"/>
              </a:highlight>
            </a:endParaRPr>
          </a:p>
          <a:p>
            <a:pPr marL="457200" lvl="0" indent="0" algn="l" rtl="0">
              <a:lnSpc>
                <a:spcPct val="100000"/>
              </a:lnSpc>
              <a:spcBef>
                <a:spcPts val="0"/>
              </a:spcBef>
              <a:spcAft>
                <a:spcPts val="0"/>
              </a:spcAft>
              <a:buNone/>
            </a:pPr>
            <a:r>
              <a:rPr lang="ru" sz="1300" i="1">
                <a:solidFill>
                  <a:srgbClr val="434343"/>
                </a:solidFill>
                <a:highlight>
                  <a:srgbClr val="FFFFFF"/>
                </a:highlight>
              </a:rPr>
              <a:t>Розміри й види податків та зборів не зазнавали змін. </a:t>
            </a:r>
            <a:endParaRPr sz="1300" i="1">
              <a:solidFill>
                <a:srgbClr val="434343"/>
              </a:solidFill>
              <a:highlight>
                <a:srgbClr val="FFFFFF"/>
              </a:highlight>
            </a:endParaRPr>
          </a:p>
          <a:p>
            <a:pPr marL="457200" lvl="0" indent="-330200" algn="l" rtl="0">
              <a:lnSpc>
                <a:spcPct val="100000"/>
              </a:lnSpc>
              <a:spcBef>
                <a:spcPts val="1000"/>
              </a:spcBef>
              <a:spcAft>
                <a:spcPts val="0"/>
              </a:spcAft>
              <a:buClr>
                <a:srgbClr val="274E13"/>
              </a:buClr>
              <a:buSzPts val="1600"/>
              <a:buAutoNum type="arabicPeriod" startAt="5"/>
            </a:pPr>
            <a:r>
              <a:rPr lang="ru" sz="1600" b="1">
                <a:solidFill>
                  <a:srgbClr val="274E13"/>
                </a:solidFill>
                <a:highlight>
                  <a:srgbClr val="FFFFFF"/>
                </a:highlight>
              </a:rPr>
              <a:t>Як я зрозумів, із нового законодавства будуть вилучені норми про постійне користування. Чи не підвищить це ризик рейдерських захоплень? </a:t>
            </a:r>
            <a:endParaRPr sz="1600" b="1">
              <a:solidFill>
                <a:srgbClr val="274E13"/>
              </a:solidFill>
              <a:highlight>
                <a:srgbClr val="FFFFFF"/>
              </a:highlight>
            </a:endParaRPr>
          </a:p>
          <a:p>
            <a:pPr marL="457200" lvl="0" indent="0" algn="l" rtl="0">
              <a:lnSpc>
                <a:spcPct val="100000"/>
              </a:lnSpc>
              <a:spcBef>
                <a:spcPts val="0"/>
              </a:spcBef>
              <a:spcAft>
                <a:spcPts val="0"/>
              </a:spcAft>
              <a:buNone/>
            </a:pPr>
            <a:r>
              <a:rPr lang="ru" sz="1300" i="1">
                <a:solidFill>
                  <a:srgbClr val="434343"/>
                </a:solidFill>
                <a:highlight>
                  <a:srgbClr val="FFFFFF"/>
                </a:highlight>
              </a:rPr>
              <a:t>Чинне земельне законодавство не передбачає жодних змін у цій частині, тож жодних додаткових ризиків не виникає. </a:t>
            </a:r>
            <a:endParaRPr sz="1300" i="1">
              <a:solidFill>
                <a:srgbClr val="434343"/>
              </a:solidFill>
              <a:highlight>
                <a:srgbClr val="FFFFFF"/>
              </a:highlight>
            </a:endParaRPr>
          </a:p>
          <a:p>
            <a:pPr marL="457200" lvl="0" indent="-323850" algn="l" rtl="0">
              <a:lnSpc>
                <a:spcPct val="100000"/>
              </a:lnSpc>
              <a:spcBef>
                <a:spcPts val="1000"/>
              </a:spcBef>
              <a:spcAft>
                <a:spcPts val="0"/>
              </a:spcAft>
              <a:buClr>
                <a:srgbClr val="274E13"/>
              </a:buClr>
              <a:buSzPts val="1500"/>
              <a:buAutoNum type="arabicPeriod" startAt="6"/>
            </a:pPr>
            <a:r>
              <a:rPr lang="ru" sz="1600" b="1">
                <a:solidFill>
                  <a:srgbClr val="274E13"/>
                </a:solidFill>
                <a:highlight>
                  <a:srgbClr val="FFFFFF"/>
                </a:highlight>
              </a:rPr>
              <a:t>Чи продовжується право постійного користування землею за умови продажу частини будівель, розташованих на цій земельній ділянці?</a:t>
            </a:r>
            <a:r>
              <a:rPr lang="ru" sz="1300" b="1">
                <a:solidFill>
                  <a:srgbClr val="434343"/>
                </a:solidFill>
                <a:highlight>
                  <a:srgbClr val="FFFFFF"/>
                </a:highlight>
              </a:rPr>
              <a:t> </a:t>
            </a:r>
            <a:endParaRPr sz="1300" b="1">
              <a:solidFill>
                <a:srgbClr val="434343"/>
              </a:solidFill>
              <a:highlight>
                <a:srgbClr val="FFFFFF"/>
              </a:highlight>
            </a:endParaRPr>
          </a:p>
          <a:p>
            <a:pPr marL="457200" lvl="0" indent="0" algn="l" rtl="0">
              <a:lnSpc>
                <a:spcPct val="100000"/>
              </a:lnSpc>
              <a:spcBef>
                <a:spcPts val="0"/>
              </a:spcBef>
              <a:spcAft>
                <a:spcPts val="0"/>
              </a:spcAft>
              <a:buNone/>
            </a:pPr>
            <a:r>
              <a:rPr lang="ru" sz="1300" i="1">
                <a:solidFill>
                  <a:srgbClr val="434343"/>
                </a:solidFill>
                <a:highlight>
                  <a:srgbClr val="FFFFFF"/>
                </a:highlight>
              </a:rPr>
              <a:t>Продовжується пропорційно до частини будівлі, яка залишилась у власності. </a:t>
            </a:r>
            <a:endParaRPr sz="1300" i="1">
              <a:solidFill>
                <a:srgbClr val="434343"/>
              </a:solidFill>
              <a:highlight>
                <a:srgbClr val="FFFFFF"/>
              </a:highlight>
            </a:endParaRPr>
          </a:p>
          <a:p>
            <a:pPr marL="0" lvl="0" indent="0" algn="l" rtl="0">
              <a:lnSpc>
                <a:spcPct val="100000"/>
              </a:lnSpc>
              <a:spcBef>
                <a:spcPts val="1000"/>
              </a:spcBef>
              <a:spcAft>
                <a:spcPts val="0"/>
              </a:spcAft>
              <a:buNone/>
            </a:pPr>
            <a:endParaRPr sz="1100">
              <a:solidFill>
                <a:srgbClr val="434343"/>
              </a:solidFill>
            </a:endParaRPr>
          </a:p>
          <a:p>
            <a:pPr marL="0" lvl="0" indent="0" algn="l" rtl="0">
              <a:lnSpc>
                <a:spcPct val="100000"/>
              </a:lnSpc>
              <a:spcBef>
                <a:spcPts val="0"/>
              </a:spcBef>
              <a:spcAft>
                <a:spcPts val="0"/>
              </a:spcAft>
              <a:buNone/>
            </a:pPr>
            <a:endParaRPr sz="1100" b="1">
              <a:solidFill>
                <a:srgbClr val="434343"/>
              </a:solidFill>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p:nvPr/>
        </p:nvSpPr>
        <p:spPr>
          <a:xfrm>
            <a:off x="955199" y="0"/>
            <a:ext cx="6439513" cy="10049100"/>
          </a:xfrm>
          <a:prstGeom prst="rect">
            <a:avLst/>
          </a:prstGeom>
          <a:noFill/>
          <a:ln>
            <a:noFill/>
          </a:ln>
        </p:spPr>
        <p:txBody>
          <a:bodyPr spcFirstLastPara="1" wrap="square" lIns="91425" tIns="91425" rIns="91425" bIns="91425" anchor="t" anchorCtr="0">
            <a:noAutofit/>
          </a:bodyPr>
          <a:lstStyle/>
          <a:p>
            <a:pPr marL="469900" indent="-342900">
              <a:spcBef>
                <a:spcPts val="1000"/>
              </a:spcBef>
              <a:buClr>
                <a:srgbClr val="274E13"/>
              </a:buClr>
              <a:buSzPct val="100000"/>
              <a:buFont typeface="+mj-lt"/>
              <a:buAutoNum type="arabicPeriod" startAt="7"/>
            </a:pPr>
            <a:r>
              <a:rPr lang="uk-UA" sz="1600" b="1" dirty="0">
                <a:solidFill>
                  <a:srgbClr val="304D1C"/>
                </a:solidFill>
              </a:rPr>
              <a:t>Як припинити право постійного користування земельною ділянкою, якщо право власності на нерухоме майно перейшло  до іншої особи, а користувач відмовляється припиняти право постійного користування? </a:t>
            </a:r>
            <a:endParaRPr lang="ru-UA" sz="1600" b="1" dirty="0">
              <a:solidFill>
                <a:srgbClr val="304D1C"/>
              </a:solidFill>
            </a:endParaRPr>
          </a:p>
          <a:p>
            <a:pPr marL="464400"/>
            <a:r>
              <a:rPr lang="uk-UA" sz="1300" i="1" dirty="0">
                <a:solidFill>
                  <a:schemeClr val="bg2"/>
                </a:solidFill>
                <a:highlight>
                  <a:srgbClr val="FFFFFF"/>
                </a:highlight>
              </a:rPr>
              <a:t>Згідно зі статтею 120 Земельного кодексу, якщо перейшло право власності на нерухоме майно, то така особа має право отримати земельну ділянку, на якій це майно розташоване на тому самому праві, на якому цю ділянку мав попередній користувач.</a:t>
            </a:r>
          </a:p>
          <a:p>
            <a:pPr marL="464400"/>
            <a:endParaRPr lang="ru-UA" dirty="0">
              <a:solidFill>
                <a:schemeClr val="bg2"/>
              </a:solidFill>
              <a:highlight>
                <a:srgbClr val="FFFFFF"/>
              </a:highlight>
            </a:endParaRPr>
          </a:p>
          <a:p>
            <a:pPr marL="464400" lvl="0" indent="-342900">
              <a:buClr>
                <a:srgbClr val="304D1C"/>
              </a:buClr>
              <a:buFont typeface="+mj-lt"/>
              <a:buAutoNum type="arabicPeriod" startAt="8"/>
            </a:pPr>
            <a:r>
              <a:rPr lang="uk-UA" sz="1600" b="1" dirty="0">
                <a:solidFill>
                  <a:srgbClr val="304D1C"/>
                </a:solidFill>
                <a:highlight>
                  <a:srgbClr val="FFFFFF"/>
                </a:highlight>
              </a:rPr>
              <a:t>Який правовий механізм передачі у власність ділянки, на якій не з'являються власники, громадянам, що звернулися з клопотанням до органу місцевого самоврядування?</a:t>
            </a:r>
            <a:r>
              <a:rPr lang="ru-UA" sz="1600" b="1" dirty="0">
                <a:solidFill>
                  <a:srgbClr val="304D1C"/>
                </a:solidFill>
                <a:highlight>
                  <a:srgbClr val="FFFFFF"/>
                </a:highlight>
              </a:rPr>
              <a:t> </a:t>
            </a:r>
          </a:p>
          <a:p>
            <a:pPr marL="464400" lvl="0">
              <a:buClr>
                <a:srgbClr val="304D1C"/>
              </a:buClr>
            </a:pPr>
            <a:r>
              <a:rPr lang="uk-UA" sz="1300" i="1" dirty="0">
                <a:solidFill>
                  <a:schemeClr val="bg2"/>
                </a:solidFill>
              </a:rPr>
              <a:t>Право власності на земельні ділянки, на якій не з’являються власники гарантується Конституцією і не може бути припинене. Лише за рішенням суду. </a:t>
            </a:r>
          </a:p>
          <a:p>
            <a:pPr marL="464400" lvl="0">
              <a:buClr>
                <a:srgbClr val="304D1C"/>
              </a:buClr>
            </a:pPr>
            <a:endParaRPr lang="uk-UA" sz="1700" b="1" i="1" dirty="0">
              <a:solidFill>
                <a:schemeClr val="bg2"/>
              </a:solidFill>
              <a:highlight>
                <a:srgbClr val="FFFFFF"/>
              </a:highlight>
            </a:endParaRPr>
          </a:p>
          <a:p>
            <a:pPr marL="464400" indent="-342900">
              <a:buClr>
                <a:srgbClr val="304D1C"/>
              </a:buClr>
              <a:buFont typeface="+mj-lt"/>
              <a:buAutoNum type="arabicPeriod" startAt="9"/>
            </a:pPr>
            <a:r>
              <a:rPr lang="uk-UA" sz="1600" b="1" dirty="0">
                <a:solidFill>
                  <a:srgbClr val="304D1C"/>
                </a:solidFill>
              </a:rPr>
              <a:t>Як зареєструвати речове право на постійне користування згідно з державним актом, виданого </a:t>
            </a:r>
          </a:p>
          <a:p>
            <a:pPr marL="121500">
              <a:buClr>
                <a:srgbClr val="304D1C"/>
              </a:buClr>
            </a:pPr>
            <a:r>
              <a:rPr lang="uk-UA" sz="1600" b="1" dirty="0">
                <a:solidFill>
                  <a:srgbClr val="304D1C"/>
                </a:solidFill>
              </a:rPr>
              <a:t>      у 1996 громадянину для ведення селянського</a:t>
            </a:r>
          </a:p>
          <a:p>
            <a:pPr marL="121500">
              <a:buClr>
                <a:srgbClr val="304D1C"/>
              </a:buClr>
            </a:pPr>
            <a:r>
              <a:rPr lang="uk-UA" sz="1600" b="1" dirty="0">
                <a:solidFill>
                  <a:srgbClr val="304D1C"/>
                </a:solidFill>
              </a:rPr>
              <a:t>      (фермерського) господарства?</a:t>
            </a:r>
          </a:p>
          <a:p>
            <a:pPr marL="464400">
              <a:buClr>
                <a:srgbClr val="304D1C"/>
              </a:buClr>
            </a:pPr>
            <a:r>
              <a:rPr lang="uk-UA" sz="1300" i="1" dirty="0">
                <a:solidFill>
                  <a:schemeClr val="bg2"/>
                </a:solidFill>
              </a:rPr>
              <a:t>Необхідно сформувати земельну ділянку та зареєструвати її у державному земельному кадастрі на підставі відповідної технічної документації із землеустрою. Після цього може бути зареєстроване речове право.</a:t>
            </a:r>
          </a:p>
          <a:p>
            <a:pPr marL="464400">
              <a:buClr>
                <a:srgbClr val="304D1C"/>
              </a:buClr>
            </a:pPr>
            <a:endParaRPr lang="uk-UA" i="1" dirty="0">
              <a:solidFill>
                <a:schemeClr val="bg2"/>
              </a:solidFill>
            </a:endParaRPr>
          </a:p>
          <a:p>
            <a:pPr marL="464400" indent="-342900">
              <a:buClr>
                <a:srgbClr val="304D1C"/>
              </a:buClr>
              <a:buFont typeface="+mj-lt"/>
              <a:buAutoNum type="arabicPeriod" startAt="10"/>
            </a:pPr>
            <a:r>
              <a:rPr lang="uk-UA" sz="1700" b="1" dirty="0">
                <a:solidFill>
                  <a:srgbClr val="304D1C"/>
                </a:solidFill>
              </a:rPr>
              <a:t> </a:t>
            </a:r>
            <a:r>
              <a:rPr lang="uk-UA" sz="1600" b="1" dirty="0">
                <a:solidFill>
                  <a:srgbClr val="304D1C"/>
                </a:solidFill>
              </a:rPr>
              <a:t>Право постійного користування земельної </a:t>
            </a:r>
          </a:p>
          <a:p>
            <a:pPr marL="121500">
              <a:buClr>
                <a:srgbClr val="304D1C"/>
              </a:buClr>
            </a:pPr>
            <a:r>
              <a:rPr lang="uk-UA" sz="1600" b="1" dirty="0">
                <a:solidFill>
                  <a:srgbClr val="304D1C"/>
                </a:solidFill>
              </a:rPr>
              <a:t>      ділянки — як власники таких державних актів  </a:t>
            </a:r>
          </a:p>
          <a:p>
            <a:pPr marL="121500">
              <a:buClr>
                <a:srgbClr val="304D1C"/>
              </a:buClr>
            </a:pPr>
            <a:r>
              <a:rPr lang="uk-UA" sz="1600" b="1" dirty="0">
                <a:solidFill>
                  <a:srgbClr val="304D1C"/>
                </a:solidFill>
              </a:rPr>
              <a:t>     (фізичні особи, </a:t>
            </a:r>
            <a:r>
              <a:rPr lang="uk-UA" sz="1600" b="1" dirty="0" err="1">
                <a:solidFill>
                  <a:srgbClr val="304D1C"/>
                </a:solidFill>
              </a:rPr>
              <a:t>соцсфера</a:t>
            </a:r>
            <a:r>
              <a:rPr lang="uk-UA" sz="1600" b="1" dirty="0">
                <a:solidFill>
                  <a:srgbClr val="304D1C"/>
                </a:solidFill>
              </a:rPr>
              <a:t>) можуть оформити свої</a:t>
            </a:r>
          </a:p>
          <a:p>
            <a:pPr marL="121500">
              <a:buClr>
                <a:srgbClr val="304D1C"/>
              </a:buClr>
            </a:pPr>
            <a:r>
              <a:rPr lang="uk-UA" sz="1600" b="1" dirty="0">
                <a:solidFill>
                  <a:srgbClr val="304D1C"/>
                </a:solidFill>
              </a:rPr>
              <a:t>     права на ці землі згідно з сучасним законодавством?</a:t>
            </a:r>
          </a:p>
          <a:p>
            <a:pPr marL="464400">
              <a:buClr>
                <a:srgbClr val="304D1C"/>
              </a:buClr>
            </a:pPr>
            <a:r>
              <a:rPr lang="uk-UA" sz="1300" i="1" dirty="0">
                <a:solidFill>
                  <a:schemeClr val="bg2"/>
                </a:solidFill>
              </a:rPr>
              <a:t>Особи, які мають у постійному користуванні ділянки, можуть переоформити їх в оренду. А земельні ділянки, надані раніше у користування для ведення фермерського господарства, громадяни можуть викупити у власність з розстроченням платежу на </a:t>
            </a:r>
          </a:p>
          <a:p>
            <a:pPr marL="464400">
              <a:buClr>
                <a:srgbClr val="304D1C"/>
              </a:buClr>
            </a:pPr>
            <a:r>
              <a:rPr lang="uk-UA" sz="1300" i="1" dirty="0">
                <a:solidFill>
                  <a:schemeClr val="bg2"/>
                </a:solidFill>
              </a:rPr>
              <a:t>10 років.</a:t>
            </a:r>
          </a:p>
          <a:p>
            <a:pPr marL="464400">
              <a:buClr>
                <a:srgbClr val="304D1C"/>
              </a:buClr>
            </a:pPr>
            <a:endParaRPr lang="uk-UA" sz="1700" b="1" i="1" dirty="0">
              <a:solidFill>
                <a:schemeClr val="bg2"/>
              </a:solidFill>
            </a:endParaRPr>
          </a:p>
          <a:p>
            <a:pPr marL="464400" indent="-342900">
              <a:buClr>
                <a:srgbClr val="304D1C"/>
              </a:buClr>
              <a:buFont typeface="+mj-lt"/>
              <a:buAutoNum type="arabicPeriod" startAt="11"/>
            </a:pPr>
            <a:r>
              <a:rPr lang="uk-UA" sz="1600" b="1" dirty="0">
                <a:solidFill>
                  <a:srgbClr val="304D1C"/>
                </a:solidFill>
              </a:rPr>
              <a:t>Як потрібно вчинити, якщо я став свідком факту самовільно зайнятих не сформованих земельних ділянок? </a:t>
            </a:r>
            <a:endParaRPr lang="ru-UA" sz="1600" b="1" dirty="0">
              <a:solidFill>
                <a:srgbClr val="304D1C"/>
              </a:solidFill>
            </a:endParaRPr>
          </a:p>
          <a:p>
            <a:pPr marL="464400">
              <a:buClr>
                <a:srgbClr val="304D1C"/>
              </a:buClr>
            </a:pPr>
            <a:r>
              <a:rPr lang="uk-UA" sz="1300" i="1" dirty="0">
                <a:solidFill>
                  <a:schemeClr val="bg2"/>
                </a:solidFill>
              </a:rPr>
              <a:t>Повідомити про це державного інспектора з використання та охорони земель, посадову особу ради (виконкому) громади, старосту </a:t>
            </a:r>
          </a:p>
          <a:p>
            <a:pPr marL="464400">
              <a:buClr>
                <a:srgbClr val="304D1C"/>
              </a:buClr>
            </a:pPr>
            <a:r>
              <a:rPr lang="uk-UA" sz="1300" i="1" dirty="0">
                <a:solidFill>
                  <a:schemeClr val="bg2"/>
                </a:solidFill>
              </a:rPr>
              <a:t>або ж поліцію, оскільки самовільне захоплення земель є земельним правопорушенням.</a:t>
            </a:r>
            <a:r>
              <a:rPr lang="ru-UA" sz="1300" dirty="0">
                <a:solidFill>
                  <a:schemeClr val="bg2"/>
                </a:solidFill>
              </a:rPr>
              <a:t> </a:t>
            </a:r>
          </a:p>
          <a:p>
            <a:pPr marL="121500">
              <a:buClr>
                <a:srgbClr val="304D1C"/>
              </a:buClr>
            </a:pPr>
            <a:endParaRPr lang="ru-UA" sz="1700" b="1" dirty="0">
              <a:solidFill>
                <a:srgbClr val="304D1C"/>
              </a:solidFill>
            </a:endParaRPr>
          </a:p>
          <a:p>
            <a:pPr marL="464400" lvl="0">
              <a:buClr>
                <a:srgbClr val="304D1C"/>
              </a:buClr>
            </a:pPr>
            <a:endParaRPr sz="1700" b="1" dirty="0">
              <a:solidFill>
                <a:schemeClr val="bg2"/>
              </a:solidFill>
              <a:highlight>
                <a:srgbClr val="FFFFFF"/>
              </a:highlight>
            </a:endParaRPr>
          </a:p>
        </p:txBody>
      </p:sp>
    </p:spTree>
    <p:extLst>
      <p:ext uri="{BB962C8B-B14F-4D97-AF65-F5344CB8AC3E}">
        <p14:creationId xmlns:p14="http://schemas.microsoft.com/office/powerpoint/2010/main" val="3181821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p:nvPr/>
        </p:nvSpPr>
        <p:spPr>
          <a:xfrm>
            <a:off x="955200" y="218660"/>
            <a:ext cx="6295832" cy="10220740"/>
          </a:xfrm>
          <a:prstGeom prst="rect">
            <a:avLst/>
          </a:prstGeom>
          <a:noFill/>
          <a:ln>
            <a:noFill/>
          </a:ln>
        </p:spPr>
        <p:txBody>
          <a:bodyPr spcFirstLastPara="1" wrap="square" lIns="91425" tIns="91425" rIns="91425" bIns="91425" anchor="t" anchorCtr="0">
            <a:noAutofit/>
          </a:bodyPr>
          <a:lstStyle/>
          <a:p>
            <a:r>
              <a:rPr lang="uk-UA" sz="3000" b="1" dirty="0">
                <a:solidFill>
                  <a:srgbClr val="DB944B"/>
                </a:solidFill>
                <a:highlight>
                  <a:srgbClr val="FFFFFF"/>
                </a:highlight>
              </a:rPr>
              <a:t>Просторове планування/</a:t>
            </a:r>
            <a:endParaRPr lang="en-US" sz="3000" b="1" dirty="0">
              <a:solidFill>
                <a:srgbClr val="DB944B"/>
              </a:solidFill>
              <a:highlight>
                <a:srgbClr val="FFFFFF"/>
              </a:highlight>
            </a:endParaRPr>
          </a:p>
          <a:p>
            <a:r>
              <a:rPr lang="uk-UA" sz="3000" b="1" dirty="0">
                <a:solidFill>
                  <a:srgbClr val="DB944B"/>
                </a:solidFill>
                <a:highlight>
                  <a:srgbClr val="FFFFFF"/>
                </a:highlight>
              </a:rPr>
              <a:t>Населені пункти </a:t>
            </a:r>
            <a:endParaRPr lang="en-US" sz="3000" b="1" dirty="0">
              <a:solidFill>
                <a:srgbClr val="DB944B"/>
              </a:solidFill>
              <a:highlight>
                <a:srgbClr val="FFFFFF"/>
              </a:highlight>
            </a:endParaRPr>
          </a:p>
          <a:p>
            <a:endParaRPr lang="ru-UA" sz="3000" dirty="0">
              <a:solidFill>
                <a:srgbClr val="DB944B"/>
              </a:solidFill>
              <a:highlight>
                <a:srgbClr val="FFFFFF"/>
              </a:highlight>
            </a:endParaRPr>
          </a:p>
          <a:p>
            <a:pPr marL="464400" lvl="0" indent="-342900">
              <a:buClr>
                <a:srgbClr val="304D1C"/>
              </a:buClr>
              <a:buFont typeface="+mj-lt"/>
              <a:buAutoNum type="arabicPeriod"/>
            </a:pPr>
            <a:r>
              <a:rPr lang="uk-UA" sz="1600" b="1" dirty="0">
                <a:solidFill>
                  <a:srgbClr val="304D1C"/>
                </a:solidFill>
                <a:highlight>
                  <a:srgbClr val="FFFFFF"/>
                </a:highlight>
              </a:rPr>
              <a:t>Якщо право власності на землю було оформлено на селищну раду, яка увійшла до складу об’єднаної селищної ради, чи потрібно перереєстровувати таке право власності?</a:t>
            </a:r>
            <a:br>
              <a:rPr lang="uk-UA" dirty="0">
                <a:highlight>
                  <a:srgbClr val="FFFFFF"/>
                </a:highlight>
              </a:rPr>
            </a:br>
            <a:r>
              <a:rPr lang="uk-UA" i="1" dirty="0">
                <a:solidFill>
                  <a:schemeClr val="bg2"/>
                </a:solidFill>
                <a:highlight>
                  <a:srgbClr val="FFFFFF"/>
                </a:highlight>
              </a:rPr>
              <a:t>Потрібно. Власність на комунальну землю переходить, але право на земельні ділянки потрібно перереєструвати. </a:t>
            </a:r>
            <a:endParaRPr lang="en-US" i="1" dirty="0">
              <a:solidFill>
                <a:schemeClr val="bg2"/>
              </a:solidFill>
              <a:highlight>
                <a:srgbClr val="FFFFFF"/>
              </a:highlight>
            </a:endParaRPr>
          </a:p>
          <a:p>
            <a:pPr marL="464400" lvl="0">
              <a:buClr>
                <a:srgbClr val="304D1C"/>
              </a:buClr>
            </a:pPr>
            <a:r>
              <a:rPr lang="uk-UA" i="1" dirty="0">
                <a:solidFill>
                  <a:schemeClr val="bg2"/>
                </a:solidFill>
                <a:highlight>
                  <a:srgbClr val="FFFFFF"/>
                </a:highlight>
              </a:rPr>
              <a:t>У разі необхідності вчинення дій щодо розпорядження такими ділянками, необхідно зареєструвати право комунальної власності у державному реєстрі речових прав за територіальною громадою.</a:t>
            </a:r>
            <a:endParaRPr lang="ru-UA" dirty="0">
              <a:solidFill>
                <a:schemeClr val="bg2"/>
              </a:solidFill>
              <a:highlight>
                <a:srgbClr val="FFFFFF"/>
              </a:highlight>
            </a:endParaRPr>
          </a:p>
          <a:p>
            <a:r>
              <a:rPr lang="uk-UA" dirty="0">
                <a:highlight>
                  <a:srgbClr val="FFFFFF"/>
                </a:highlight>
              </a:rPr>
              <a:t> </a:t>
            </a:r>
            <a:endParaRPr lang="ru-UA" dirty="0">
              <a:highlight>
                <a:srgbClr val="FFFFFF"/>
              </a:highlight>
            </a:endParaRPr>
          </a:p>
          <a:p>
            <a:pPr marL="464400" lvl="0" indent="-342900">
              <a:buClr>
                <a:srgbClr val="304D1C"/>
              </a:buClr>
              <a:buFont typeface="+mj-lt"/>
              <a:buAutoNum type="arabicPeriod" startAt="2"/>
            </a:pPr>
            <a:r>
              <a:rPr lang="uk-UA" sz="1600" b="1" dirty="0">
                <a:solidFill>
                  <a:srgbClr val="304D1C"/>
                </a:solidFill>
                <a:highlight>
                  <a:srgbClr val="FFFFFF"/>
                </a:highlight>
              </a:rPr>
              <a:t>Як зробити розширення меж населеного пункту, якщо немає генерального плану?</a:t>
            </a:r>
            <a:endParaRPr lang="ru-UA" sz="1600" b="1" dirty="0">
              <a:solidFill>
                <a:srgbClr val="304D1C"/>
              </a:solidFill>
              <a:highlight>
                <a:srgbClr val="FFFFFF"/>
              </a:highlight>
            </a:endParaRPr>
          </a:p>
          <a:p>
            <a:pPr marL="464400">
              <a:buClr>
                <a:srgbClr val="304D1C"/>
              </a:buClr>
            </a:pPr>
            <a:r>
              <a:rPr lang="uk-UA" i="1" dirty="0">
                <a:solidFill>
                  <a:schemeClr val="bg2"/>
                </a:solidFill>
                <a:highlight>
                  <a:srgbClr val="FFFFFF"/>
                </a:highlight>
              </a:rPr>
              <a:t>Обґрунтуванням розширення меж населеного пункту може бути лише відповідна містобудівна документація (Генеральний план населеного пункту, комплексний план просторового розвитку території територіальної громади). </a:t>
            </a:r>
            <a:endParaRPr lang="en-US" i="1" dirty="0">
              <a:solidFill>
                <a:schemeClr val="bg2"/>
              </a:solidFill>
              <a:highlight>
                <a:srgbClr val="FFFFFF"/>
              </a:highlight>
            </a:endParaRPr>
          </a:p>
          <a:p>
            <a:pPr marL="464400">
              <a:buClr>
                <a:srgbClr val="304D1C"/>
              </a:buClr>
            </a:pPr>
            <a:endParaRPr lang="en-US" i="1" dirty="0">
              <a:solidFill>
                <a:schemeClr val="bg2"/>
              </a:solidFill>
              <a:highlight>
                <a:srgbClr val="FFFFFF"/>
              </a:highlight>
            </a:endParaRPr>
          </a:p>
          <a:p>
            <a:pPr marL="464400" lvl="0" indent="-342900">
              <a:buClr>
                <a:srgbClr val="304D1C"/>
              </a:buClr>
              <a:buFont typeface="+mj-lt"/>
              <a:buAutoNum type="arabicPeriod" startAt="3"/>
            </a:pPr>
            <a:r>
              <a:rPr lang="uk-UA" sz="1600" b="1" dirty="0">
                <a:solidFill>
                  <a:srgbClr val="304D1C"/>
                </a:solidFill>
              </a:rPr>
              <a:t>Земля під господарськими дворами не </a:t>
            </a:r>
            <a:r>
              <a:rPr lang="uk-UA" sz="1600" b="1" dirty="0" err="1">
                <a:solidFill>
                  <a:srgbClr val="304D1C"/>
                </a:solidFill>
              </a:rPr>
              <a:t>проінвентаризована</a:t>
            </a:r>
            <a:r>
              <a:rPr lang="uk-UA" sz="1600" b="1" dirty="0">
                <a:solidFill>
                  <a:srgbClr val="304D1C"/>
                </a:solidFill>
              </a:rPr>
              <a:t>, право комунальної власності не зареєстровано, громадяни пишуть заяви на дозвіл на </a:t>
            </a:r>
            <a:r>
              <a:rPr lang="uk-UA" sz="1600" b="1" dirty="0" err="1">
                <a:solidFill>
                  <a:srgbClr val="304D1C"/>
                </a:solidFill>
              </a:rPr>
              <a:t>проєкт</a:t>
            </a:r>
            <a:r>
              <a:rPr lang="uk-UA" sz="1600" b="1" dirty="0">
                <a:solidFill>
                  <a:srgbClr val="304D1C"/>
                </a:solidFill>
              </a:rPr>
              <a:t> землеустрою щодо відведення земельної ділянки у власність для ведення ОСГ. Чи має право орган місцевого самоврядування надати такий дозвіл?</a:t>
            </a:r>
            <a:br>
              <a:rPr lang="uk-UA" dirty="0"/>
            </a:br>
            <a:r>
              <a:rPr lang="uk-UA" i="1" dirty="0">
                <a:solidFill>
                  <a:schemeClr val="bg2"/>
                </a:solidFill>
              </a:rPr>
              <a:t>Орган місцевого самоврядування має право надати такий дозвіл, якщо на відповідних земельних ділянках немає нерухомого майна, яке належить іншим особам та ці земельні ділянки не належать до колективної власності.</a:t>
            </a:r>
            <a:endParaRPr lang="ru-UA" dirty="0">
              <a:solidFill>
                <a:schemeClr val="bg2"/>
              </a:solidFill>
            </a:endParaRPr>
          </a:p>
          <a:p>
            <a:r>
              <a:rPr lang="uk-UA" sz="1700" b="1" dirty="0">
                <a:solidFill>
                  <a:srgbClr val="304D1C"/>
                </a:solidFill>
              </a:rPr>
              <a:t> </a:t>
            </a:r>
            <a:endParaRPr lang="ru-UA" sz="1700" b="1" dirty="0">
              <a:solidFill>
                <a:srgbClr val="304D1C"/>
              </a:solidFill>
            </a:endParaRPr>
          </a:p>
          <a:p>
            <a:pPr marL="464400" lvl="0" indent="-342900">
              <a:buClr>
                <a:srgbClr val="304D1C"/>
              </a:buClr>
              <a:buFont typeface="+mj-lt"/>
              <a:buAutoNum type="arabicPeriod" startAt="4"/>
            </a:pPr>
            <a:r>
              <a:rPr lang="uk-UA" sz="1600" b="1" dirty="0">
                <a:solidFill>
                  <a:srgbClr val="304D1C"/>
                </a:solidFill>
              </a:rPr>
              <a:t>Чи можна для визначення орієнтовних меж громад користуватись атласами, опублікованими на сайті </a:t>
            </a:r>
            <a:r>
              <a:rPr lang="uk-UA" sz="1600" b="1" dirty="0" err="1">
                <a:solidFill>
                  <a:srgbClr val="304D1C"/>
                </a:solidFill>
              </a:rPr>
              <a:t>Мінрегіону</a:t>
            </a:r>
            <a:r>
              <a:rPr lang="uk-UA" sz="1600" b="1" dirty="0">
                <a:solidFill>
                  <a:srgbClr val="304D1C"/>
                </a:solidFill>
              </a:rPr>
              <a:t>?</a:t>
            </a:r>
            <a:br>
              <a:rPr lang="uk-UA" dirty="0"/>
            </a:br>
            <a:r>
              <a:rPr lang="uk-UA" i="1" dirty="0">
                <a:solidFill>
                  <a:schemeClr val="bg2"/>
                </a:solidFill>
              </a:rPr>
              <a:t>Атласами, опублікованими на сайті </a:t>
            </a:r>
            <a:r>
              <a:rPr lang="uk-UA" i="1" dirty="0" err="1">
                <a:solidFill>
                  <a:schemeClr val="bg2"/>
                </a:solidFill>
              </a:rPr>
              <a:t>Мінрегіону</a:t>
            </a:r>
            <a:r>
              <a:rPr lang="uk-UA" i="1" dirty="0">
                <a:solidFill>
                  <a:schemeClr val="bg2"/>
                </a:solidFill>
              </a:rPr>
              <a:t>, можна користуватися лише в довідкових цілях. Разом з тим, юридичне значення мають межі, внесені до Державного земельного кадастру за затвердженою документацією із землеустрою.</a:t>
            </a:r>
            <a:endParaRPr lang="ru-UA" dirty="0">
              <a:solidFill>
                <a:schemeClr val="bg2"/>
              </a:solidFill>
            </a:endParaRPr>
          </a:p>
          <a:p>
            <a:pPr marL="464400">
              <a:buClr>
                <a:srgbClr val="304D1C"/>
              </a:buClr>
            </a:pPr>
            <a:endParaRPr lang="en-US" i="1" dirty="0">
              <a:solidFill>
                <a:schemeClr val="bg2"/>
              </a:solidFill>
              <a:highlight>
                <a:srgbClr val="FFFFFF"/>
              </a:highlight>
            </a:endParaRPr>
          </a:p>
          <a:p>
            <a:pPr marL="464400">
              <a:buClr>
                <a:srgbClr val="304D1C"/>
              </a:buClr>
            </a:pPr>
            <a:endParaRPr lang="ru-UA" dirty="0">
              <a:solidFill>
                <a:schemeClr val="bg2"/>
              </a:solidFill>
              <a:highlight>
                <a:srgbClr val="FFFFFF"/>
              </a:highlight>
            </a:endParaRPr>
          </a:p>
          <a:p>
            <a:pPr marL="121500" lvl="0">
              <a:spcBef>
                <a:spcPts val="1000"/>
              </a:spcBef>
              <a:buClr>
                <a:srgbClr val="304D1C"/>
              </a:buClr>
            </a:pPr>
            <a:endParaRPr sz="1200" dirty="0">
              <a:solidFill>
                <a:schemeClr val="bg2"/>
              </a:solidFill>
            </a:endParaRPr>
          </a:p>
          <a:p>
            <a:pPr marL="0" lvl="0" indent="0" algn="l" rtl="0">
              <a:lnSpc>
                <a:spcPct val="100000"/>
              </a:lnSpc>
              <a:spcBef>
                <a:spcPts val="0"/>
              </a:spcBef>
              <a:spcAft>
                <a:spcPts val="0"/>
              </a:spcAft>
              <a:buNone/>
            </a:pPr>
            <a:endParaRPr sz="1200" b="1" dirty="0">
              <a:solidFill>
                <a:srgbClr val="434343"/>
              </a:solidFill>
              <a:highlight>
                <a:srgbClr val="FFFFFF"/>
              </a:highlight>
            </a:endParaRPr>
          </a:p>
        </p:txBody>
      </p:sp>
    </p:spTree>
    <p:extLst>
      <p:ext uri="{BB962C8B-B14F-4D97-AF65-F5344CB8AC3E}">
        <p14:creationId xmlns:p14="http://schemas.microsoft.com/office/powerpoint/2010/main" val="1288490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idx="4294967295"/>
          </p:nvPr>
        </p:nvSpPr>
        <p:spPr>
          <a:xfrm>
            <a:off x="690800" y="244301"/>
            <a:ext cx="6611400" cy="9707100"/>
          </a:xfrm>
          <a:prstGeom prst="rect">
            <a:avLst/>
          </a:prstGeom>
        </p:spPr>
        <p:txBody>
          <a:bodyPr spcFirstLastPara="1" wrap="square" lIns="91425" tIns="91425" rIns="91425" bIns="91425" anchor="t" anchorCtr="0">
            <a:normAutofit fontScale="90000"/>
          </a:bodyPr>
          <a:lstStyle/>
          <a:p>
            <a:pPr marL="0" lvl="0" indent="0" algn="just" rtl="0">
              <a:lnSpc>
                <a:spcPct val="100000"/>
              </a:lnSpc>
              <a:spcBef>
                <a:spcPts val="0"/>
              </a:spcBef>
              <a:spcAft>
                <a:spcPts val="0"/>
              </a:spcAft>
              <a:buNone/>
            </a:pPr>
            <a:r>
              <a:rPr lang="uk-UA" sz="3366" b="1" dirty="0">
                <a:solidFill>
                  <a:srgbClr val="E69138"/>
                </a:solidFill>
                <a:highlight>
                  <a:srgbClr val="FFFFFF"/>
                </a:highlight>
              </a:rPr>
              <a:t>Загальні</a:t>
            </a:r>
            <a:endParaRPr lang="uk-UA" sz="3688" b="1" dirty="0">
              <a:solidFill>
                <a:srgbClr val="E69138"/>
              </a:solidFill>
              <a:highlight>
                <a:srgbClr val="FFFFFF"/>
              </a:highlight>
            </a:endParaRPr>
          </a:p>
          <a:p>
            <a:pPr marL="457200" lvl="0" indent="-322897" algn="l" rtl="0">
              <a:lnSpc>
                <a:spcPct val="100000"/>
              </a:lnSpc>
              <a:spcBef>
                <a:spcPts val="1000"/>
              </a:spcBef>
              <a:spcAft>
                <a:spcPts val="0"/>
              </a:spcAft>
              <a:buClr>
                <a:srgbClr val="274E13"/>
              </a:buClr>
              <a:buSzPct val="100000"/>
              <a:buAutoNum type="arabicPeriod"/>
            </a:pPr>
            <a:r>
              <a:rPr lang="uk-UA" sz="1650" b="1" dirty="0">
                <a:solidFill>
                  <a:srgbClr val="274E13"/>
                </a:solidFill>
                <a:highlight>
                  <a:srgbClr val="FFFFFF"/>
                </a:highlight>
              </a:rPr>
              <a:t>Які землі сільськогосподарського призначення можуть продаватися з 1 липня 2021 року?</a:t>
            </a:r>
          </a:p>
          <a:p>
            <a:pPr marL="457200" lvl="0" indent="0" algn="l" rtl="0">
              <a:lnSpc>
                <a:spcPct val="100000"/>
              </a:lnSpc>
              <a:spcBef>
                <a:spcPts val="0"/>
              </a:spcBef>
              <a:spcAft>
                <a:spcPts val="0"/>
              </a:spcAft>
              <a:buNone/>
            </a:pPr>
            <a:r>
              <a:rPr lang="uk-UA" sz="1400" i="1" dirty="0">
                <a:solidFill>
                  <a:srgbClr val="434343"/>
                </a:solidFill>
                <a:highlight>
                  <a:srgbClr val="FFFFFF"/>
                </a:highlight>
              </a:rPr>
              <a:t>Згідно із Законом України «Про внесення змін до деяких законодавчих актів України щодо умов обігу земель сільськогосподарського призначення» </a:t>
            </a:r>
            <a:br>
              <a:rPr lang="en-US" sz="1400" i="1" dirty="0">
                <a:solidFill>
                  <a:srgbClr val="434343"/>
                </a:solidFill>
                <a:highlight>
                  <a:srgbClr val="FFFFFF"/>
                </a:highlight>
              </a:rPr>
            </a:br>
            <a:r>
              <a:rPr lang="uk-UA" sz="1400" i="1" dirty="0">
                <a:solidFill>
                  <a:srgbClr val="434343"/>
                </a:solidFill>
                <a:highlight>
                  <a:srgbClr val="FFFFFF"/>
                </a:highlight>
              </a:rPr>
              <a:t>від 31.03.2020 з 1 липня можуть продаватися виключно землі сільськогосподарського призначення приватної форми власності. Винятком є можливість громадян викупити земельні ділянки, які належать їм на праві постійного користування, на праві довічного успадкованого володіння, </a:t>
            </a:r>
            <a:r>
              <a:rPr lang="uk-UA" sz="1400" i="1" dirty="0">
                <a:solidFill>
                  <a:srgbClr val="434343"/>
                </a:solidFill>
              </a:rPr>
              <a:t>або оренди (якщо така оренда виникла </a:t>
            </a:r>
            <a:br>
              <a:rPr lang="en-US" sz="1400" i="1" dirty="0">
                <a:solidFill>
                  <a:srgbClr val="434343"/>
                </a:solidFill>
              </a:rPr>
            </a:br>
            <a:r>
              <a:rPr lang="uk-UA" sz="1400" i="1" dirty="0">
                <a:solidFill>
                  <a:srgbClr val="434343"/>
                </a:solidFill>
              </a:rPr>
              <a:t>шляхом переоформлення права постійного користування до 2010 року)</a:t>
            </a:r>
            <a:r>
              <a:rPr lang="uk-UA" sz="1400" i="1" dirty="0">
                <a:solidFill>
                  <a:srgbClr val="434343"/>
                </a:solidFill>
                <a:highlight>
                  <a:srgbClr val="FFFFFF"/>
                </a:highlight>
              </a:rPr>
              <a:t>, </a:t>
            </a:r>
            <a:br>
              <a:rPr lang="en-US" sz="1400" i="1" dirty="0">
                <a:solidFill>
                  <a:srgbClr val="434343"/>
                </a:solidFill>
                <a:highlight>
                  <a:srgbClr val="FFFFFF"/>
                </a:highlight>
              </a:rPr>
            </a:br>
            <a:r>
              <a:rPr lang="uk-UA" sz="1400" i="1" dirty="0">
                <a:solidFill>
                  <a:srgbClr val="434343"/>
                </a:solidFill>
                <a:highlight>
                  <a:srgbClr val="FFFFFF"/>
                </a:highlight>
              </a:rPr>
              <a:t>із державної або комунальної власності, якщо такі земельні ділянки </a:t>
            </a:r>
            <a:br>
              <a:rPr lang="en-US" sz="1400" i="1" dirty="0">
                <a:solidFill>
                  <a:srgbClr val="434343"/>
                </a:solidFill>
                <a:highlight>
                  <a:srgbClr val="FFFFFF"/>
                </a:highlight>
              </a:rPr>
            </a:br>
            <a:r>
              <a:rPr lang="uk-UA" sz="1400" i="1" dirty="0">
                <a:solidFill>
                  <a:srgbClr val="434343"/>
                </a:solidFill>
                <a:highlight>
                  <a:srgbClr val="FFFFFF"/>
                </a:highlight>
              </a:rPr>
              <a:t>були надані їм для ведення селянського (фермерського) господарства.</a:t>
            </a:r>
          </a:p>
          <a:p>
            <a:pPr marL="457200" lvl="0" indent="-322897" algn="l" rtl="0">
              <a:lnSpc>
                <a:spcPct val="100000"/>
              </a:lnSpc>
              <a:spcBef>
                <a:spcPts val="1000"/>
              </a:spcBef>
              <a:spcAft>
                <a:spcPts val="0"/>
              </a:spcAft>
              <a:buClr>
                <a:srgbClr val="274E13"/>
              </a:buClr>
              <a:buSzPct val="100000"/>
              <a:buAutoNum type="arabicPeriod" startAt="2"/>
            </a:pPr>
            <a:r>
              <a:rPr lang="uk-UA" sz="1650" b="1" dirty="0">
                <a:solidFill>
                  <a:srgbClr val="274E13"/>
                </a:solidFill>
                <a:highlight>
                  <a:srgbClr val="FFFFFF"/>
                </a:highlight>
              </a:rPr>
              <a:t>Як змінити цільове призначення земельної ділянки за межами населеного пункту?</a:t>
            </a:r>
          </a:p>
          <a:p>
            <a:pPr marL="457200" lvl="0" indent="0" algn="l" rtl="0">
              <a:lnSpc>
                <a:spcPct val="100000"/>
              </a:lnSpc>
              <a:spcBef>
                <a:spcPts val="0"/>
              </a:spcBef>
              <a:spcAft>
                <a:spcPts val="0"/>
              </a:spcAft>
              <a:buNone/>
            </a:pPr>
            <a:r>
              <a:rPr lang="uk-UA" sz="1422" i="1" dirty="0">
                <a:solidFill>
                  <a:srgbClr val="434343"/>
                </a:solidFill>
                <a:highlight>
                  <a:srgbClr val="FFFFFF"/>
                </a:highlight>
              </a:rPr>
              <a:t>Зміна цільового призначення земельних ділянок за межами населених пунктів відбуватиметься або через розробку землевпорядної документації, або в спрощеному порядку, коли достатньо волевиявлення особи, якщо був розроблений і затверджений комплексний план просторового розвитку громади. Цільове призначення може бути змінене лише в межах дозволених видів використання земель, встановлених комплексним планом просторового розвитку громади.</a:t>
            </a:r>
          </a:p>
          <a:p>
            <a:pPr marL="457200" lvl="0" indent="-322897" algn="l" rtl="0">
              <a:lnSpc>
                <a:spcPct val="100000"/>
              </a:lnSpc>
              <a:spcBef>
                <a:spcPts val="1000"/>
              </a:spcBef>
              <a:spcAft>
                <a:spcPts val="0"/>
              </a:spcAft>
              <a:buClr>
                <a:srgbClr val="274E13"/>
              </a:buClr>
              <a:buSzPct val="100000"/>
              <a:buAutoNum type="arabicPeriod" startAt="3"/>
            </a:pPr>
            <a:r>
              <a:rPr lang="uk-UA" sz="1650" b="1" dirty="0">
                <a:solidFill>
                  <a:srgbClr val="274E13"/>
                </a:solidFill>
                <a:highlight>
                  <a:srgbClr val="FFFFFF"/>
                </a:highlight>
              </a:rPr>
              <a:t>Приватні фірми пропонують платні програми для обліку та контролю за землями. Чому не існує подібного безкоштовного </a:t>
            </a:r>
            <a:r>
              <a:rPr lang="uk-UA" sz="1650" b="1" dirty="0" err="1">
                <a:solidFill>
                  <a:srgbClr val="274E13"/>
                </a:solidFill>
                <a:highlight>
                  <a:srgbClr val="FFFFFF"/>
                </a:highlight>
              </a:rPr>
              <a:t>проєкту</a:t>
            </a:r>
            <a:r>
              <a:rPr lang="uk-UA" sz="1650" b="1" dirty="0">
                <a:solidFill>
                  <a:srgbClr val="274E13"/>
                </a:solidFill>
                <a:highlight>
                  <a:srgbClr val="FFFFFF"/>
                </a:highlight>
              </a:rPr>
              <a:t>?</a:t>
            </a:r>
          </a:p>
          <a:p>
            <a:pPr marL="457200" lvl="0" indent="0" algn="l" rtl="0">
              <a:lnSpc>
                <a:spcPct val="100000"/>
              </a:lnSpc>
              <a:spcBef>
                <a:spcPts val="0"/>
              </a:spcBef>
              <a:spcAft>
                <a:spcPts val="0"/>
              </a:spcAft>
              <a:buNone/>
            </a:pPr>
            <a:r>
              <a:rPr lang="uk-UA" sz="1300" i="1" dirty="0">
                <a:solidFill>
                  <a:schemeClr val="bg2"/>
                </a:solidFill>
                <a:highlight>
                  <a:srgbClr val="FFFFFF"/>
                </a:highlight>
              </a:rPr>
              <a:t>Відповідно до ухваленого Закону «Про внесення змін до деяких законодавчих актів України щодо вдосконалення системи управління та дерегуляції у сфері земельних відносин» № 1423-ІХ в Україні орієнтовно до 27 серпня планується впровадження автоматизованої системи моніторингу земельних відносин, у межах якої здійснюватиметься облік та </a:t>
            </a:r>
            <a:r>
              <a:rPr lang="uk-UA" sz="1300" i="1" dirty="0" err="1">
                <a:solidFill>
                  <a:schemeClr val="bg2"/>
                </a:solidFill>
                <a:highlight>
                  <a:srgbClr val="FFFFFF"/>
                </a:highlight>
              </a:rPr>
              <a:t>відстежування</a:t>
            </a:r>
            <a:r>
              <a:rPr lang="uk-UA" sz="1300" i="1" dirty="0">
                <a:solidFill>
                  <a:schemeClr val="bg2"/>
                </a:solidFill>
                <a:highlight>
                  <a:srgbClr val="FFFFFF"/>
                </a:highlight>
              </a:rPr>
              <a:t> стану земельних відносин. Адміністратором цієї системи буде державне підприємство, що займається адмініструванням Державного земельного кадастру. Система використовуватиме дані Державного земельного кадастру, Реєстру речових прав, податкової служби, державної статистики </a:t>
            </a:r>
            <a:r>
              <a:rPr lang="uk-UA" sz="1300" i="1" dirty="0">
                <a:solidFill>
                  <a:schemeClr val="bg2"/>
                </a:solidFill>
              </a:rPr>
              <a:t>та інших органів</a:t>
            </a:r>
            <a:r>
              <a:rPr lang="uk-UA" sz="1300" i="1" dirty="0">
                <a:solidFill>
                  <a:schemeClr val="bg2"/>
                </a:solidFill>
                <a:highlight>
                  <a:srgbClr val="FFFFFF"/>
                </a:highlight>
              </a:rPr>
              <a:t>. Користування буде безкоштовним, а всі дані розміщуватимуться у відкритому доступі.</a:t>
            </a:r>
          </a:p>
          <a:p>
            <a:pPr marL="457200" lvl="0" indent="-322897" algn="l" rtl="0">
              <a:lnSpc>
                <a:spcPct val="100000"/>
              </a:lnSpc>
              <a:spcBef>
                <a:spcPts val="1000"/>
              </a:spcBef>
              <a:spcAft>
                <a:spcPts val="0"/>
              </a:spcAft>
              <a:buClr>
                <a:srgbClr val="274E13"/>
              </a:buClr>
              <a:buSzPct val="100000"/>
              <a:buAutoNum type="arabicPeriod" startAt="4"/>
            </a:pPr>
            <a:r>
              <a:rPr lang="uk-UA" sz="1650" b="1" dirty="0">
                <a:solidFill>
                  <a:srgbClr val="274E13"/>
                </a:solidFill>
                <a:highlight>
                  <a:srgbClr val="FFFFFF"/>
                </a:highlight>
              </a:rPr>
              <a:t>Як відбувається передача земельних ділянок, статус яких не визначено, із державної власності в комунальну?</a:t>
            </a:r>
          </a:p>
          <a:p>
            <a:pPr marL="457200" lvl="0" indent="0" algn="l" rtl="0">
              <a:lnSpc>
                <a:spcPct val="100000"/>
              </a:lnSpc>
              <a:spcBef>
                <a:spcPts val="0"/>
              </a:spcBef>
              <a:spcAft>
                <a:spcPts val="0"/>
              </a:spcAft>
              <a:buNone/>
            </a:pPr>
            <a:r>
              <a:rPr lang="uk-UA" sz="1422" i="1" dirty="0">
                <a:solidFill>
                  <a:srgbClr val="434343"/>
                </a:solidFill>
                <a:highlight>
                  <a:srgbClr val="FFFFFF"/>
                </a:highlight>
              </a:rPr>
              <a:t>Усі землі та земельні ділянки за межами населених пунктів (за нечисленними винятками) уже перейшли в комунальну власність із моменту набрання чинності Законом № 1423-ІХ, тобто з 27 травня 2021 року. Винятком є ділянки, право державної власності на які вже зареєстровано. Якщо це так, щоб відповідна державна земля перейшла в комунальну власність, треба </a:t>
            </a:r>
            <a:r>
              <a:rPr lang="uk-UA" sz="1422" i="1" dirty="0" err="1">
                <a:solidFill>
                  <a:srgbClr val="434343"/>
                </a:solidFill>
                <a:highlight>
                  <a:srgbClr val="FFFFFF"/>
                </a:highlight>
              </a:rPr>
              <a:t>внести</a:t>
            </a:r>
            <a:r>
              <a:rPr lang="uk-UA" sz="1422" i="1" dirty="0">
                <a:solidFill>
                  <a:srgbClr val="434343"/>
                </a:solidFill>
                <a:highlight>
                  <a:srgbClr val="FFFFFF"/>
                </a:highlight>
              </a:rPr>
              <a:t> відповідні зміни до Реєстру речових прав за заявою громади.</a:t>
            </a:r>
            <a:br>
              <a:rPr lang="uk-UA" sz="1422" i="1" dirty="0">
                <a:solidFill>
                  <a:srgbClr val="434343"/>
                </a:solidFill>
                <a:highlight>
                  <a:srgbClr val="FFFFFF"/>
                </a:highlight>
              </a:rPr>
            </a:br>
            <a:endParaRPr lang="uk-UA" sz="1422" i="1" dirty="0">
              <a:solidFill>
                <a:srgbClr val="434343"/>
              </a:solidFill>
              <a:highlight>
                <a:srgbClr val="FFFFFF"/>
              </a:highlight>
            </a:endParaRPr>
          </a:p>
          <a:p>
            <a:pPr marL="0" lvl="0" indent="0" algn="l" rtl="0">
              <a:lnSpc>
                <a:spcPct val="100000"/>
              </a:lnSpc>
              <a:spcBef>
                <a:spcPts val="1000"/>
              </a:spcBef>
              <a:spcAft>
                <a:spcPts val="0"/>
              </a:spcAft>
              <a:buNone/>
            </a:pPr>
            <a:endParaRPr lang="uk-UA" sz="1422" dirty="0">
              <a:solidFill>
                <a:srgbClr val="38761D"/>
              </a:solidFill>
            </a:endParaRPr>
          </a:p>
          <a:p>
            <a:pPr marL="0" lvl="0" indent="0" algn="l" rtl="0">
              <a:lnSpc>
                <a:spcPct val="100000"/>
              </a:lnSpc>
              <a:spcBef>
                <a:spcPts val="0"/>
              </a:spcBef>
              <a:spcAft>
                <a:spcPts val="0"/>
              </a:spcAft>
              <a:buNone/>
            </a:pPr>
            <a:endParaRPr lang="uk-UA" sz="3922" dirty="0">
              <a:solidFill>
                <a:srgbClr val="38761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p:nvPr/>
        </p:nvSpPr>
        <p:spPr>
          <a:xfrm>
            <a:off x="955200" y="218660"/>
            <a:ext cx="6295832" cy="10220740"/>
          </a:xfrm>
          <a:prstGeom prst="rect">
            <a:avLst/>
          </a:prstGeom>
          <a:noFill/>
          <a:ln>
            <a:noFill/>
          </a:ln>
        </p:spPr>
        <p:txBody>
          <a:bodyPr spcFirstLastPara="1" wrap="square" lIns="91425" tIns="91425" rIns="91425" bIns="91425" anchor="t" anchorCtr="0">
            <a:noAutofit/>
          </a:bodyPr>
          <a:lstStyle/>
          <a:p>
            <a:pPr marL="464400" lvl="0" indent="-342900">
              <a:buClr>
                <a:srgbClr val="304D1C"/>
              </a:buClr>
              <a:buFont typeface="+mj-lt"/>
              <a:buAutoNum type="arabicPeriod" startAt="5"/>
            </a:pPr>
            <a:r>
              <a:rPr lang="uk-UA" sz="1700" b="1" dirty="0">
                <a:solidFill>
                  <a:srgbClr val="304D1C"/>
                </a:solidFill>
                <a:highlight>
                  <a:srgbClr val="FFFFFF"/>
                </a:highlight>
              </a:rPr>
              <a:t>Чи буде проводитись </a:t>
            </a:r>
            <a:r>
              <a:rPr lang="uk-UA" sz="1700" b="1" dirty="0" err="1">
                <a:solidFill>
                  <a:srgbClr val="304D1C"/>
                </a:solidFill>
                <a:highlight>
                  <a:srgbClr val="FFFFFF"/>
                </a:highlight>
              </a:rPr>
              <a:t>топозйомка</a:t>
            </a:r>
            <a:r>
              <a:rPr lang="uk-UA" sz="1700" b="1" dirty="0">
                <a:solidFill>
                  <a:srgbClr val="304D1C"/>
                </a:solidFill>
                <a:highlight>
                  <a:srgbClr val="FFFFFF"/>
                </a:highlight>
              </a:rPr>
              <a:t> земель громад для подальшої розробки комплексних планів? Чи це виключно проблема громад?</a:t>
            </a:r>
            <a:br>
              <a:rPr lang="uk-UA" dirty="0">
                <a:highlight>
                  <a:srgbClr val="FFFFFF"/>
                </a:highlight>
              </a:rPr>
            </a:br>
            <a:r>
              <a:rPr lang="uk-UA" i="1" dirty="0">
                <a:solidFill>
                  <a:schemeClr val="bg2"/>
                </a:solidFill>
                <a:highlight>
                  <a:srgbClr val="FFFFFF"/>
                </a:highlight>
              </a:rPr>
              <a:t>Плани просторового розвитку громад розробляються на основі відповідних картографічних матеріалів, які виробляються або оновлюються в залежності від її актуальності за кошти джерел, не заборонених законодавством.</a:t>
            </a:r>
            <a:endParaRPr lang="ru-UA" dirty="0">
              <a:solidFill>
                <a:schemeClr val="bg2"/>
              </a:solidFill>
              <a:highlight>
                <a:srgbClr val="FFFFFF"/>
              </a:highlight>
            </a:endParaRPr>
          </a:p>
          <a:p>
            <a:r>
              <a:rPr lang="uk-UA" dirty="0">
                <a:highlight>
                  <a:srgbClr val="FFFFFF"/>
                </a:highlight>
              </a:rPr>
              <a:t> </a:t>
            </a:r>
            <a:endParaRPr lang="ru-UA" dirty="0">
              <a:highlight>
                <a:srgbClr val="FFFFFF"/>
              </a:highlight>
            </a:endParaRPr>
          </a:p>
          <a:p>
            <a:pPr marL="342900" lvl="0" indent="-342900">
              <a:buClr>
                <a:srgbClr val="304D1C"/>
              </a:buClr>
              <a:buFont typeface="+mj-lt"/>
              <a:buAutoNum type="arabicPeriod" startAt="6"/>
            </a:pPr>
            <a:r>
              <a:rPr lang="uk-UA" sz="1700" b="1" dirty="0">
                <a:solidFill>
                  <a:srgbClr val="304D1C"/>
                </a:solidFill>
                <a:highlight>
                  <a:srgbClr val="FFFFFF"/>
                </a:highlight>
              </a:rPr>
              <a:t>Чи розробка плану зонування території громади є обов'язковою передумовою розпоряджання громадою землею за межами населених пунктів?</a:t>
            </a:r>
            <a:endParaRPr lang="ru-UA" sz="1700" b="1" dirty="0">
              <a:solidFill>
                <a:srgbClr val="304D1C"/>
              </a:solidFill>
              <a:highlight>
                <a:srgbClr val="FFFFFF"/>
              </a:highlight>
            </a:endParaRPr>
          </a:p>
          <a:p>
            <a:r>
              <a:rPr lang="uk-UA" dirty="0">
                <a:highlight>
                  <a:srgbClr val="FFFFFF"/>
                </a:highlight>
              </a:rPr>
              <a:t> </a:t>
            </a:r>
            <a:endParaRPr lang="ru-UA" dirty="0">
              <a:highlight>
                <a:srgbClr val="FFFFFF"/>
              </a:highlight>
            </a:endParaRPr>
          </a:p>
          <a:p>
            <a:pPr marL="464400"/>
            <a:r>
              <a:rPr lang="uk-UA" i="1" dirty="0">
                <a:solidFill>
                  <a:schemeClr val="bg2"/>
                </a:solidFill>
                <a:highlight>
                  <a:srgbClr val="FFFFFF"/>
                </a:highlight>
              </a:rPr>
              <a:t>Розробка плану зонування території є обов’язковою передумовою надання земельних ділянок для містобудівних потреб відповідно до вимог статті 24 ЗУ «Про регулювання містобудівної діяльності».</a:t>
            </a:r>
            <a:endParaRPr lang="ru-UA" dirty="0">
              <a:solidFill>
                <a:schemeClr val="bg2"/>
              </a:solidFill>
              <a:highlight>
                <a:srgbClr val="FFFFFF"/>
              </a:highlight>
            </a:endParaRPr>
          </a:p>
          <a:p>
            <a:pPr marL="0" lvl="0" indent="0" algn="l" rtl="0">
              <a:lnSpc>
                <a:spcPct val="100000"/>
              </a:lnSpc>
              <a:spcBef>
                <a:spcPts val="0"/>
              </a:spcBef>
              <a:spcAft>
                <a:spcPts val="0"/>
              </a:spcAft>
              <a:buNone/>
            </a:pPr>
            <a:endParaRPr sz="1200" b="1" dirty="0">
              <a:solidFill>
                <a:srgbClr val="434343"/>
              </a:solidFill>
              <a:highlight>
                <a:srgbClr val="FFFFFF"/>
              </a:highlight>
            </a:endParaRPr>
          </a:p>
        </p:txBody>
      </p:sp>
      <p:pic>
        <p:nvPicPr>
          <p:cNvPr id="109" name="Google Shape;109;p23"/>
          <p:cNvPicPr preferRelativeResize="0"/>
          <p:nvPr/>
        </p:nvPicPr>
        <p:blipFill>
          <a:blip r:embed="rId3">
            <a:alphaModFix/>
          </a:blip>
          <a:stretch>
            <a:fillRect/>
          </a:stretch>
        </p:blipFill>
        <p:spPr>
          <a:xfrm>
            <a:off x="0" y="5400629"/>
            <a:ext cx="7560003" cy="5038771"/>
          </a:xfrm>
          <a:prstGeom prst="rect">
            <a:avLst/>
          </a:prstGeom>
          <a:noFill/>
          <a:ln>
            <a:noFill/>
          </a:ln>
        </p:spPr>
      </p:pic>
    </p:spTree>
    <p:extLst>
      <p:ext uri="{BB962C8B-B14F-4D97-AF65-F5344CB8AC3E}">
        <p14:creationId xmlns:p14="http://schemas.microsoft.com/office/powerpoint/2010/main" val="559541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p:nvPr/>
        </p:nvSpPr>
        <p:spPr>
          <a:xfrm>
            <a:off x="955200" y="195150"/>
            <a:ext cx="6408126" cy="1004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sz="3000" b="1" dirty="0">
                <a:solidFill>
                  <a:srgbClr val="E69138"/>
                </a:solidFill>
                <a:highlight>
                  <a:srgbClr val="FFFFFF"/>
                </a:highlight>
              </a:rPr>
              <a:t>Оренда</a:t>
            </a:r>
            <a:r>
              <a:rPr lang="ru" sz="1200" b="1" dirty="0">
                <a:solidFill>
                  <a:srgbClr val="434343"/>
                </a:solidFill>
                <a:highlight>
                  <a:srgbClr val="FFFFFF"/>
                </a:highlight>
              </a:rPr>
              <a:t> </a:t>
            </a:r>
            <a:endParaRPr lang="en-US" sz="1200" b="1" dirty="0">
              <a:solidFill>
                <a:srgbClr val="434343"/>
              </a:solidFill>
              <a:highlight>
                <a:srgbClr val="FFFFFF"/>
              </a:highlight>
            </a:endParaRPr>
          </a:p>
          <a:p>
            <a:pPr marL="0" lvl="0" indent="0" algn="l" rtl="0">
              <a:lnSpc>
                <a:spcPct val="100000"/>
              </a:lnSpc>
              <a:spcBef>
                <a:spcPts val="0"/>
              </a:spcBef>
              <a:spcAft>
                <a:spcPts val="0"/>
              </a:spcAft>
              <a:buNone/>
            </a:pPr>
            <a:endParaRPr sz="1200" b="1" dirty="0">
              <a:solidFill>
                <a:srgbClr val="434343"/>
              </a:solidFill>
              <a:highlight>
                <a:srgbClr val="FFFFFF"/>
              </a:highlight>
            </a:endParaRPr>
          </a:p>
          <a:p>
            <a:pPr marL="464400" lvl="0" indent="-342900" algn="l" rtl="0">
              <a:lnSpc>
                <a:spcPct val="100000"/>
              </a:lnSpc>
              <a:spcBef>
                <a:spcPts val="1000"/>
              </a:spcBef>
              <a:spcAft>
                <a:spcPts val="0"/>
              </a:spcAft>
              <a:buClr>
                <a:srgbClr val="304D1C"/>
              </a:buClr>
              <a:buFont typeface="+mj-lt"/>
              <a:buAutoNum type="arabicPeriod"/>
            </a:pPr>
            <a:r>
              <a:rPr lang="ru" sz="1700" b="1" dirty="0">
                <a:solidFill>
                  <a:srgbClr val="274E13"/>
                </a:solidFill>
                <a:highlight>
                  <a:srgbClr val="FFFFFF"/>
                </a:highlight>
              </a:rPr>
              <a:t>Чи можна розірвати договір оренди землі в судовому порядку через несплату орендної плати, якщо на цій земельній ділянці розташоване нерухоме майно — власність боржника? </a:t>
            </a:r>
            <a:endParaRPr lang="en-US" sz="1700" b="1" dirty="0">
              <a:solidFill>
                <a:srgbClr val="274E13"/>
              </a:solidFill>
              <a:highlight>
                <a:srgbClr val="FFFFFF"/>
              </a:highlight>
            </a:endParaRPr>
          </a:p>
          <a:p>
            <a:pPr marL="464400" lvl="0" indent="0" algn="l" rtl="0">
              <a:lnSpc>
                <a:spcPct val="100000"/>
              </a:lnSpc>
              <a:spcBef>
                <a:spcPts val="1000"/>
              </a:spcBef>
              <a:spcAft>
                <a:spcPts val="0"/>
              </a:spcAft>
              <a:buNone/>
            </a:pPr>
            <a:r>
              <a:rPr lang="ru" i="1" dirty="0">
                <a:solidFill>
                  <a:srgbClr val="434343"/>
                </a:solidFill>
                <a:highlight>
                  <a:srgbClr val="FFFFFF"/>
                </a:highlight>
              </a:rPr>
              <a:t>Розірвати договір у разі систематичної несплати орендної плати можна, але нерухоме майно боржника все одно залишиться на земельній ділянці. Можна звернутися до суду з метою примусового стягнення заборгованості з орендної плати. Далі в разі невиконання відповідного судового рішення задоволення вимог може відбуватися шляхом продажу майна, що є власністю боржника. </a:t>
            </a:r>
            <a:endParaRPr i="1" dirty="0">
              <a:solidFill>
                <a:srgbClr val="434343"/>
              </a:solidFill>
              <a:highlight>
                <a:srgbClr val="FFFFFF"/>
              </a:highlight>
            </a:endParaRPr>
          </a:p>
          <a:p>
            <a:pPr marL="464400" lvl="0" indent="-342900">
              <a:spcBef>
                <a:spcPts val="1000"/>
              </a:spcBef>
              <a:buClr>
                <a:srgbClr val="304D1C"/>
              </a:buClr>
              <a:buFont typeface="+mj-lt"/>
              <a:buAutoNum type="arabicPeriod" startAt="2"/>
            </a:pPr>
            <a:r>
              <a:rPr lang="uk-UA" sz="1700" b="1" dirty="0">
                <a:solidFill>
                  <a:srgbClr val="304D1C"/>
                </a:solidFill>
                <a:highlight>
                  <a:srgbClr val="FFFFFF"/>
                </a:highlight>
              </a:rPr>
              <a:t>Чи можна надавати в оренду невитребувані паї для ведення товарного виробництва фізичній особі?</a:t>
            </a:r>
            <a:br>
              <a:rPr lang="uk-UA" dirty="0">
                <a:highlight>
                  <a:srgbClr val="FFFFFF"/>
                </a:highlight>
              </a:rPr>
            </a:br>
            <a:br>
              <a:rPr lang="uk-UA" i="1" dirty="0">
                <a:highlight>
                  <a:srgbClr val="FFFFFF"/>
                </a:highlight>
              </a:rPr>
            </a:br>
            <a:r>
              <a:rPr lang="uk-UA" i="1" dirty="0">
                <a:solidFill>
                  <a:schemeClr val="bg2"/>
                </a:solidFill>
                <a:highlight>
                  <a:srgbClr val="FFFFFF"/>
                </a:highlight>
              </a:rPr>
              <a:t>Можна. Відповідно до Закону України “Про порядок виділення в натурі (на місцевості) земельних ділянок власникам земельних часток (паїв)». Але фізична особа-орендар повинна дотримуватися законодавства про оподаткування та про здійснення підприємницької діяльності</a:t>
            </a:r>
            <a:r>
              <a:rPr lang="en-US" sz="1200" i="1" dirty="0">
                <a:solidFill>
                  <a:schemeClr val="bg2"/>
                </a:solidFill>
                <a:highlight>
                  <a:srgbClr val="FFFFFF"/>
                </a:highlight>
              </a:rPr>
              <a:t>.</a:t>
            </a:r>
          </a:p>
          <a:p>
            <a:pPr marL="464400" indent="-342900">
              <a:spcBef>
                <a:spcPts val="1000"/>
              </a:spcBef>
              <a:buClr>
                <a:srgbClr val="304D1C"/>
              </a:buClr>
              <a:buFont typeface="+mj-lt"/>
              <a:buAutoNum type="arabicPeriod" startAt="3"/>
            </a:pPr>
            <a:r>
              <a:rPr lang="uk-UA" sz="1700" b="1" dirty="0">
                <a:solidFill>
                  <a:srgbClr val="304D1C"/>
                </a:solidFill>
              </a:rPr>
              <a:t>Як можна підняти орендну ставку згідно з договорами оренди, які були укладені на землі державної форми власності, а тепер передані в комунальну власність?</a:t>
            </a:r>
            <a:br>
              <a:rPr lang="uk-UA" dirty="0"/>
            </a:br>
            <a:br>
              <a:rPr lang="uk-UA" dirty="0"/>
            </a:br>
            <a:r>
              <a:rPr lang="uk-UA" i="1" dirty="0">
                <a:solidFill>
                  <a:schemeClr val="bg2"/>
                </a:solidFill>
              </a:rPr>
              <a:t>Це можна зробити за домовленістю сторін.</a:t>
            </a:r>
            <a:endParaRPr lang="ru-UA" dirty="0">
              <a:solidFill>
                <a:schemeClr val="bg2"/>
              </a:solidFill>
            </a:endParaRPr>
          </a:p>
          <a:p>
            <a:pPr marL="121500" lvl="0">
              <a:spcBef>
                <a:spcPts val="1000"/>
              </a:spcBef>
              <a:buClr>
                <a:srgbClr val="304D1C"/>
              </a:buClr>
            </a:pPr>
            <a:endParaRPr sz="1200" dirty="0">
              <a:solidFill>
                <a:schemeClr val="bg2"/>
              </a:solidFill>
            </a:endParaRPr>
          </a:p>
          <a:p>
            <a:pPr marL="0" lvl="0" indent="0" algn="l" rtl="0">
              <a:lnSpc>
                <a:spcPct val="100000"/>
              </a:lnSpc>
              <a:spcBef>
                <a:spcPts val="0"/>
              </a:spcBef>
              <a:spcAft>
                <a:spcPts val="0"/>
              </a:spcAft>
              <a:buNone/>
            </a:pPr>
            <a:endParaRPr sz="1200" b="1" dirty="0">
              <a:solidFill>
                <a:srgbClr val="434343"/>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idx="4294967295"/>
          </p:nvPr>
        </p:nvSpPr>
        <p:spPr>
          <a:xfrm>
            <a:off x="690800" y="244301"/>
            <a:ext cx="6611400" cy="9707100"/>
          </a:xfrm>
          <a:prstGeom prst="rect">
            <a:avLst/>
          </a:prstGeom>
        </p:spPr>
        <p:txBody>
          <a:bodyPr spcFirstLastPara="1" wrap="square" lIns="91425" tIns="91425" rIns="91425" bIns="91425" anchor="t" anchorCtr="0">
            <a:normAutofit/>
          </a:bodyPr>
          <a:lstStyle/>
          <a:p>
            <a:pPr marL="477203" indent="-342900">
              <a:spcBef>
                <a:spcPts val="1000"/>
              </a:spcBef>
              <a:buClr>
                <a:srgbClr val="274E13"/>
              </a:buClr>
              <a:buSzPct val="100000"/>
              <a:buFont typeface="+mj-lt"/>
              <a:buAutoNum type="arabicPeriod" startAt="5"/>
            </a:pPr>
            <a:r>
              <a:rPr lang="uk-UA" sz="1500" b="1" dirty="0">
                <a:solidFill>
                  <a:srgbClr val="304D1C"/>
                </a:solidFill>
                <a:highlight>
                  <a:srgbClr val="FFFFFF"/>
                </a:highlight>
              </a:rPr>
              <a:t>Який механізм зміни виду використання земель (не цільового призначення) в межах однієї категорії земель та механізм внесення даної інформації до державних реєстрів? </a:t>
            </a:r>
            <a:br>
              <a:rPr lang="uk-UA" dirty="0">
                <a:highlight>
                  <a:srgbClr val="FFFFFF"/>
                </a:highlight>
              </a:rPr>
            </a:br>
            <a:r>
              <a:rPr lang="uk-UA" sz="1400" i="1" dirty="0">
                <a:highlight>
                  <a:srgbClr val="FFFFFF"/>
                </a:highlight>
              </a:rPr>
              <a:t>Зміна відомостей про вид використання земель в межах встановленого їх цільового призначення, крім земельних ділянок сільськогосподарського призначення та земель оборони, здійснюється їх власниками на підставі заяви до державного кадастрового реєстратора. З 24.07.2021 поняття “цільового використання” із законодавства виключається, але встановлюється спрощений порядок зміни цільового призначення земельних ділянок.</a:t>
            </a:r>
            <a:br>
              <a:rPr lang="uk-UA" dirty="0">
                <a:highlight>
                  <a:srgbClr val="FFFFFF"/>
                </a:highlight>
              </a:rPr>
            </a:br>
            <a:endParaRPr lang="uk-UA" sz="1300" i="1" dirty="0">
              <a:solidFill>
                <a:srgbClr val="434343"/>
              </a:solidFill>
              <a:highlight>
                <a:srgbClr val="FFFFFF"/>
              </a:highlight>
            </a:endParaRPr>
          </a:p>
          <a:p>
            <a:pPr marL="477203" lvl="0" indent="-342900">
              <a:spcBef>
                <a:spcPts val="1000"/>
              </a:spcBef>
              <a:buClr>
                <a:srgbClr val="274E13"/>
              </a:buClr>
              <a:buSzPct val="100000"/>
              <a:buFont typeface="+mj-lt"/>
              <a:buAutoNum type="arabicPeriod" startAt="6"/>
            </a:pPr>
            <a:r>
              <a:rPr lang="uk-UA" sz="1500" b="1" dirty="0">
                <a:solidFill>
                  <a:srgbClr val="304D1C"/>
                </a:solidFill>
                <a:highlight>
                  <a:srgbClr val="FFFFFF"/>
                </a:highlight>
              </a:rPr>
              <a:t>Який порядок проведення самоврядного контролю за використанням землі? </a:t>
            </a:r>
            <a:br>
              <a:rPr lang="uk-UA" sz="1500" b="1" dirty="0">
                <a:solidFill>
                  <a:srgbClr val="304D1C"/>
                </a:solidFill>
                <a:highlight>
                  <a:srgbClr val="FFFFFF"/>
                </a:highlight>
              </a:rPr>
            </a:br>
            <a:r>
              <a:rPr lang="uk-UA" sz="1400" i="1" dirty="0">
                <a:highlight>
                  <a:srgbClr val="FFFFFF"/>
                </a:highlight>
              </a:rPr>
              <a:t>Відповідно до закону #1423-ІX, передбачено існування державного </a:t>
            </a:r>
            <a:br>
              <a:rPr lang="uk-UA" sz="1400" i="1" dirty="0">
                <a:highlight>
                  <a:srgbClr val="FFFFFF"/>
                </a:highlight>
              </a:rPr>
            </a:br>
            <a:r>
              <a:rPr lang="uk-UA" sz="1400" i="1" dirty="0">
                <a:highlight>
                  <a:srgbClr val="FFFFFF"/>
                </a:highlight>
              </a:rPr>
              <a:t>та громадського контролю. Функції державного контролю також виконуватимуть органи місцевого самоврядування в обсязі, в якому вони виконували самоврядний контроль, а також, у разі прийняття окремого рішення, в обсязі додаткових повноважень, наданих законом #1423-ІХ. Останнє стосується боротьби з бур’янами, боротьби </a:t>
            </a:r>
            <a:br>
              <a:rPr lang="uk-UA" sz="1400" i="1" dirty="0">
                <a:highlight>
                  <a:srgbClr val="FFFFFF"/>
                </a:highlight>
              </a:rPr>
            </a:br>
            <a:r>
              <a:rPr lang="uk-UA" sz="1400" i="1" dirty="0">
                <a:highlight>
                  <a:srgbClr val="FFFFFF"/>
                </a:highlight>
              </a:rPr>
              <a:t>з нецільовим призначенням земельних ділянок та боротьби з незаконним захопленням земельних ділянок.</a:t>
            </a:r>
            <a:endParaRPr lang="uk-UA" sz="1400" dirty="0">
              <a:solidFill>
                <a:srgbClr val="38761D"/>
              </a:solidFill>
            </a:endParaRPr>
          </a:p>
        </p:txBody>
      </p:sp>
      <p:pic>
        <p:nvPicPr>
          <p:cNvPr id="3" name="Google Shape;87;p19">
            <a:extLst>
              <a:ext uri="{FF2B5EF4-FFF2-40B4-BE49-F238E27FC236}">
                <a16:creationId xmlns:a16="http://schemas.microsoft.com/office/drawing/2014/main" id="{E019B748-79DB-984F-802D-9AC2EF460879}"/>
              </a:ext>
            </a:extLst>
          </p:cNvPr>
          <p:cNvPicPr preferRelativeResize="0"/>
          <p:nvPr/>
        </p:nvPicPr>
        <p:blipFill rotWithShape="1">
          <a:blip r:embed="rId3">
            <a:alphaModFix/>
          </a:blip>
          <a:srcRect l="26269" t="26269"/>
          <a:stretch/>
        </p:blipFill>
        <p:spPr>
          <a:xfrm>
            <a:off x="-322" y="6241774"/>
            <a:ext cx="7559997" cy="4197626"/>
          </a:xfrm>
          <a:prstGeom prst="rect">
            <a:avLst/>
          </a:prstGeom>
          <a:noFill/>
          <a:ln>
            <a:noFill/>
          </a:ln>
        </p:spPr>
      </p:pic>
    </p:spTree>
    <p:extLst>
      <p:ext uri="{BB962C8B-B14F-4D97-AF65-F5344CB8AC3E}">
        <p14:creationId xmlns:p14="http://schemas.microsoft.com/office/powerpoint/2010/main" val="1263794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p:nvPr/>
        </p:nvSpPr>
        <p:spPr>
          <a:xfrm>
            <a:off x="955200" y="350972"/>
            <a:ext cx="6204900" cy="782089"/>
          </a:xfrm>
          <a:prstGeom prst="rect">
            <a:avLst/>
          </a:prstGeom>
          <a:noFill/>
          <a:ln>
            <a:noFill/>
          </a:ln>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r>
              <a:rPr lang="uk-UA" sz="3000" b="1" dirty="0">
                <a:solidFill>
                  <a:srgbClr val="E69138"/>
                </a:solidFill>
                <a:highlight>
                  <a:srgbClr val="FFFFFF"/>
                </a:highlight>
              </a:rPr>
              <a:t>Ліси</a:t>
            </a:r>
            <a:endParaRPr lang="uk-UA" sz="3200" b="1" dirty="0">
              <a:solidFill>
                <a:srgbClr val="E69138"/>
              </a:solidFill>
              <a:highlight>
                <a:srgbClr val="FFFFFF"/>
              </a:highlight>
            </a:endParaRPr>
          </a:p>
          <a:p>
            <a:pPr marL="464400"/>
            <a:endParaRPr lang="uk-UA" dirty="0">
              <a:solidFill>
                <a:schemeClr val="bg2"/>
              </a:solidFill>
              <a:highlight>
                <a:srgbClr val="FFFFFF"/>
              </a:highlight>
            </a:endParaRPr>
          </a:p>
          <a:p>
            <a:pPr marL="464400" lvl="0" indent="0" algn="l" rtl="0">
              <a:lnSpc>
                <a:spcPct val="100000"/>
              </a:lnSpc>
              <a:spcBef>
                <a:spcPts val="0"/>
              </a:spcBef>
              <a:spcAft>
                <a:spcPts val="0"/>
              </a:spcAft>
              <a:buNone/>
            </a:pPr>
            <a:endParaRPr lang="uk-UA" i="1" dirty="0">
              <a:solidFill>
                <a:srgbClr val="434343"/>
              </a:solidFill>
              <a:highlight>
                <a:srgbClr val="FFFFFF"/>
              </a:highlight>
            </a:endParaRPr>
          </a:p>
          <a:p>
            <a:pPr marL="464400" lvl="0" indent="0" algn="l" rtl="0">
              <a:lnSpc>
                <a:spcPct val="100000"/>
              </a:lnSpc>
              <a:spcBef>
                <a:spcPts val="0"/>
              </a:spcBef>
              <a:spcAft>
                <a:spcPts val="0"/>
              </a:spcAft>
              <a:buNone/>
            </a:pPr>
            <a:endParaRPr lang="uk-UA" i="1" dirty="0">
              <a:solidFill>
                <a:srgbClr val="434343"/>
              </a:solidFill>
              <a:highlight>
                <a:srgbClr val="FFFFFF"/>
              </a:highlight>
            </a:endParaRPr>
          </a:p>
          <a:p>
            <a:pPr marL="464400" lvl="0" indent="0" algn="l" rtl="0">
              <a:lnSpc>
                <a:spcPct val="100000"/>
              </a:lnSpc>
              <a:spcBef>
                <a:spcPts val="0"/>
              </a:spcBef>
              <a:spcAft>
                <a:spcPts val="0"/>
              </a:spcAft>
              <a:buNone/>
            </a:pPr>
            <a:endParaRPr lang="uk-UA" i="1" dirty="0">
              <a:solidFill>
                <a:srgbClr val="434343"/>
              </a:solidFill>
              <a:highlight>
                <a:srgbClr val="FFFFFF"/>
              </a:highlight>
            </a:endParaRPr>
          </a:p>
          <a:p>
            <a:pPr marL="0" lvl="0" indent="0" algn="l" rtl="0">
              <a:lnSpc>
                <a:spcPct val="100000"/>
              </a:lnSpc>
              <a:spcBef>
                <a:spcPts val="1000"/>
              </a:spcBef>
              <a:spcAft>
                <a:spcPts val="0"/>
              </a:spcAft>
              <a:buNone/>
            </a:pPr>
            <a:endParaRPr lang="uk-UA" sz="1500" dirty="0">
              <a:solidFill>
                <a:schemeClr val="dk1"/>
              </a:solidFill>
            </a:endParaRPr>
          </a:p>
        </p:txBody>
      </p:sp>
      <p:sp>
        <p:nvSpPr>
          <p:cNvPr id="5" name="Google Shape;70;p16">
            <a:extLst>
              <a:ext uri="{FF2B5EF4-FFF2-40B4-BE49-F238E27FC236}">
                <a16:creationId xmlns:a16="http://schemas.microsoft.com/office/drawing/2014/main" id="{9DD192E4-3408-A44C-9FDC-526613CF3BE8}"/>
              </a:ext>
            </a:extLst>
          </p:cNvPr>
          <p:cNvSpPr txBox="1"/>
          <p:nvPr/>
        </p:nvSpPr>
        <p:spPr>
          <a:xfrm>
            <a:off x="955200" y="1133061"/>
            <a:ext cx="6204900" cy="6745567"/>
          </a:xfrm>
          <a:prstGeom prst="rect">
            <a:avLst/>
          </a:prstGeom>
          <a:noFill/>
          <a:ln>
            <a:noFill/>
          </a:ln>
        </p:spPr>
        <p:txBody>
          <a:bodyPr spcFirstLastPara="1" wrap="square" lIns="91425" tIns="91425" rIns="91425" bIns="91425" anchor="t" anchorCtr="0">
            <a:noAutofit/>
          </a:bodyPr>
          <a:lstStyle/>
          <a:p>
            <a:pPr lvl="0"/>
            <a:r>
              <a:rPr lang="uk-UA" sz="2000" b="1" dirty="0">
                <a:solidFill>
                  <a:srgbClr val="304D1C"/>
                </a:solidFill>
                <a:highlight>
                  <a:srgbClr val="FFFFFF"/>
                </a:highlight>
              </a:rPr>
              <a:t>Які умови розпорядження землями колективної власності під лісовими насадженнями, які не передані лісовим господарствам (крім лісосмуг)?</a:t>
            </a:r>
            <a:br>
              <a:rPr lang="uk-UA" sz="1600" dirty="0">
                <a:highlight>
                  <a:srgbClr val="FFFFFF"/>
                </a:highlight>
              </a:rPr>
            </a:br>
            <a:br>
              <a:rPr lang="uk-UA" sz="1600" dirty="0">
                <a:highlight>
                  <a:srgbClr val="FFFFFF"/>
                </a:highlight>
              </a:rPr>
            </a:br>
            <a:r>
              <a:rPr lang="uk-UA" sz="1600" i="1" dirty="0">
                <a:solidFill>
                  <a:schemeClr val="bg2"/>
                </a:solidFill>
                <a:highlight>
                  <a:srgbClr val="FFFFFF"/>
                </a:highlight>
              </a:rPr>
              <a:t>Земельні ділянки колишньої колективної власності, які не передані державним лісогосподарським підприємствам у користування, після прийняття закону №1423-ІX перейшли у комунальну власність територіальних громад. </a:t>
            </a:r>
            <a:endParaRPr lang="ru-UA" sz="1600" dirty="0">
              <a:solidFill>
                <a:schemeClr val="bg2"/>
              </a:solidFill>
              <a:highlight>
                <a:srgbClr val="FFFFFF"/>
              </a:highlight>
            </a:endParaRPr>
          </a:p>
        </p:txBody>
      </p:sp>
      <p:pic>
        <p:nvPicPr>
          <p:cNvPr id="1026" name="Picture 2" descr="aerial shot of road surrounded by green trees">
            <a:extLst>
              <a:ext uri="{FF2B5EF4-FFF2-40B4-BE49-F238E27FC236}">
                <a16:creationId xmlns:a16="http://schemas.microsoft.com/office/drawing/2014/main" id="{ADB26ADC-0D35-0046-86A8-963BAB5340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51"/>
          <a:stretch/>
        </p:blipFill>
        <p:spPr bwMode="auto">
          <a:xfrm>
            <a:off x="-1" y="5219700"/>
            <a:ext cx="7559675" cy="5219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p:nvPr/>
        </p:nvSpPr>
        <p:spPr>
          <a:xfrm>
            <a:off x="955200" y="350972"/>
            <a:ext cx="6204900" cy="10088428"/>
          </a:xfrm>
          <a:prstGeom prst="rect">
            <a:avLst/>
          </a:prstGeom>
          <a:noFill/>
          <a:ln>
            <a:noFill/>
          </a:ln>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r>
              <a:rPr lang="uk-UA" sz="3000" b="1" dirty="0">
                <a:solidFill>
                  <a:srgbClr val="E69138"/>
                </a:solidFill>
                <a:highlight>
                  <a:srgbClr val="FFFFFF"/>
                </a:highlight>
              </a:rPr>
              <a:t>Водний фонд</a:t>
            </a:r>
            <a:endParaRPr lang="uk-UA" sz="3200" b="1" dirty="0">
              <a:solidFill>
                <a:srgbClr val="E69138"/>
              </a:solidFill>
              <a:highlight>
                <a:srgbClr val="FFFFFF"/>
              </a:highlight>
            </a:endParaRPr>
          </a:p>
          <a:p>
            <a:pPr marL="457200" lvl="0" indent="-336550" algn="l" rtl="0">
              <a:lnSpc>
                <a:spcPct val="100000"/>
              </a:lnSpc>
              <a:spcBef>
                <a:spcPts val="1000"/>
              </a:spcBef>
              <a:spcAft>
                <a:spcPts val="0"/>
              </a:spcAft>
              <a:buClr>
                <a:srgbClr val="274E13"/>
              </a:buClr>
              <a:buSzPts val="1700"/>
              <a:buAutoNum type="arabicPeriod"/>
            </a:pPr>
            <a:r>
              <a:rPr lang="uk-UA" sz="1700" b="1" dirty="0">
                <a:solidFill>
                  <a:srgbClr val="274E13"/>
                </a:solidFill>
                <a:highlight>
                  <a:srgbClr val="FFFFFF"/>
                </a:highlight>
              </a:rPr>
              <a:t>За межами населених пунктів землі промисловості та водного фонду теж переходять у розпорядження громад?</a:t>
            </a:r>
          </a:p>
          <a:p>
            <a:pPr marL="457200" lvl="0" indent="0" algn="l" rtl="0">
              <a:lnSpc>
                <a:spcPct val="100000"/>
              </a:lnSpc>
              <a:spcBef>
                <a:spcPts val="0"/>
              </a:spcBef>
              <a:spcAft>
                <a:spcPts val="0"/>
              </a:spcAft>
              <a:buNone/>
            </a:pPr>
            <a:r>
              <a:rPr lang="uk-UA" i="1" dirty="0">
                <a:solidFill>
                  <a:srgbClr val="434343"/>
                </a:solidFill>
                <a:highlight>
                  <a:srgbClr val="FFFFFF"/>
                </a:highlight>
              </a:rPr>
              <a:t>Так. Крім тих, які перебувають у постійному користуванні державних підприємств, на яких розташовані нерухомі об'єкти права державної власності, а також деяких інших, що визначені </a:t>
            </a:r>
            <a:endParaRPr lang="en-US" i="1" dirty="0">
              <a:solidFill>
                <a:srgbClr val="434343"/>
              </a:solidFill>
              <a:highlight>
                <a:srgbClr val="FFFFFF"/>
              </a:highlight>
            </a:endParaRPr>
          </a:p>
          <a:p>
            <a:pPr marL="457200" lvl="0" indent="0" algn="l" rtl="0">
              <a:lnSpc>
                <a:spcPct val="100000"/>
              </a:lnSpc>
              <a:spcBef>
                <a:spcPts val="0"/>
              </a:spcBef>
              <a:spcAft>
                <a:spcPts val="0"/>
              </a:spcAft>
              <a:buNone/>
            </a:pPr>
            <a:r>
              <a:rPr lang="uk-UA" i="1" dirty="0">
                <a:solidFill>
                  <a:srgbClr val="434343"/>
                </a:solidFill>
                <a:highlight>
                  <a:srgbClr val="FFFFFF"/>
                </a:highlight>
              </a:rPr>
              <a:t>в </a:t>
            </a:r>
            <a:r>
              <a:rPr lang="uk-UA" i="1" dirty="0" err="1">
                <a:solidFill>
                  <a:srgbClr val="434343"/>
                </a:solidFill>
                <a:highlight>
                  <a:srgbClr val="FFFFFF"/>
                </a:highlight>
              </a:rPr>
              <a:t>п</a:t>
            </a:r>
            <a:r>
              <a:rPr lang="uk-UA" i="1" dirty="0">
                <a:solidFill>
                  <a:srgbClr val="434343"/>
                </a:solidFill>
                <a:highlight>
                  <a:srgbClr val="FFFFFF"/>
                </a:highlight>
              </a:rPr>
              <a:t>. 24 Перехідних положень Земельного кодексу України.</a:t>
            </a:r>
          </a:p>
          <a:p>
            <a:pPr marL="463550" lvl="0" indent="-342900" algn="l" rtl="0">
              <a:lnSpc>
                <a:spcPct val="100000"/>
              </a:lnSpc>
              <a:spcBef>
                <a:spcPts val="1000"/>
              </a:spcBef>
              <a:spcAft>
                <a:spcPts val="0"/>
              </a:spcAft>
              <a:buClr>
                <a:srgbClr val="274E13"/>
              </a:buClr>
              <a:buSzPts val="1700"/>
              <a:buFont typeface="+mj-lt"/>
              <a:buAutoNum type="arabicPeriod" startAt="2"/>
            </a:pPr>
            <a:r>
              <a:rPr lang="uk-UA" sz="1700" b="1" dirty="0">
                <a:solidFill>
                  <a:srgbClr val="274E13"/>
                </a:solidFill>
                <a:highlight>
                  <a:srgbClr val="FFFFFF"/>
                </a:highlight>
              </a:rPr>
              <a:t>Як здійснюється розпорядження землями водного фонду?</a:t>
            </a:r>
            <a:endParaRPr lang="uk-UA" sz="1500" b="1" dirty="0">
              <a:solidFill>
                <a:srgbClr val="274E13"/>
              </a:solidFill>
              <a:highlight>
                <a:srgbClr val="FFFFFF"/>
              </a:highlight>
            </a:endParaRPr>
          </a:p>
          <a:p>
            <a:pPr marL="457200" lvl="0" indent="0" algn="l" rtl="0">
              <a:lnSpc>
                <a:spcPct val="100000"/>
              </a:lnSpc>
              <a:spcBef>
                <a:spcPts val="0"/>
              </a:spcBef>
              <a:spcAft>
                <a:spcPts val="0"/>
              </a:spcAft>
              <a:buNone/>
            </a:pPr>
            <a:r>
              <a:rPr lang="uk-UA" i="1" dirty="0">
                <a:solidFill>
                  <a:srgbClr val="434343"/>
                </a:solidFill>
                <a:highlight>
                  <a:srgbClr val="FFFFFF"/>
                </a:highlight>
              </a:rPr>
              <a:t>Розпорядження землями водного фонду здійснюється громадами або органами державної влади. Землі водного фонду можуть бути передані в оренду разом із розташованим на них водним об'єктом за результатами земельного аукціону.</a:t>
            </a:r>
          </a:p>
          <a:p>
            <a:pPr marL="457200" lvl="0" indent="0" algn="l" rtl="0">
              <a:lnSpc>
                <a:spcPct val="100000"/>
              </a:lnSpc>
              <a:spcBef>
                <a:spcPts val="0"/>
              </a:spcBef>
              <a:spcAft>
                <a:spcPts val="0"/>
              </a:spcAft>
              <a:buNone/>
            </a:pPr>
            <a:endParaRPr lang="uk-UA" i="1" dirty="0">
              <a:solidFill>
                <a:srgbClr val="434343"/>
              </a:solidFill>
              <a:highlight>
                <a:srgbClr val="FFFFFF"/>
              </a:highlight>
            </a:endParaRPr>
          </a:p>
          <a:p>
            <a:pPr marL="464400" lvl="0" indent="-342900">
              <a:buClr>
                <a:srgbClr val="304D1C"/>
              </a:buClr>
              <a:buFont typeface="+mj-lt"/>
              <a:buAutoNum type="arabicPeriod" startAt="3"/>
            </a:pPr>
            <a:r>
              <a:rPr lang="uk-UA" sz="1700" b="1" dirty="0">
                <a:solidFill>
                  <a:srgbClr val="304D1C"/>
                </a:solidFill>
                <a:highlight>
                  <a:srgbClr val="FFFFFF"/>
                </a:highlight>
              </a:rPr>
              <a:t>Використання водних об'єктів без води, який порядок дій?</a:t>
            </a:r>
          </a:p>
          <a:p>
            <a:pPr marL="468000"/>
            <a:r>
              <a:rPr lang="uk-UA" i="1" dirty="0">
                <a:solidFill>
                  <a:schemeClr val="bg2"/>
                </a:solidFill>
                <a:highlight>
                  <a:srgbClr val="FFFFFF"/>
                </a:highlight>
              </a:rPr>
              <a:t>Порядок використання цих об'єктів таки самий, як і для об'єктів з водою. Тобто будь-якої специфіки у порівнянні з водними об’єктами, в яких вода ще залишилась, чинне законодавство </a:t>
            </a:r>
          </a:p>
          <a:p>
            <a:pPr marL="468000"/>
            <a:r>
              <a:rPr lang="uk-UA" i="1" dirty="0">
                <a:solidFill>
                  <a:schemeClr val="bg2"/>
                </a:solidFill>
                <a:highlight>
                  <a:srgbClr val="FFFFFF"/>
                </a:highlight>
              </a:rPr>
              <a:t>не передбачає.</a:t>
            </a:r>
          </a:p>
          <a:p>
            <a:pPr marL="468000"/>
            <a:endParaRPr lang="uk-UA" i="1" dirty="0">
              <a:solidFill>
                <a:schemeClr val="bg2"/>
              </a:solidFill>
              <a:highlight>
                <a:srgbClr val="FFFFFF"/>
              </a:highlight>
            </a:endParaRPr>
          </a:p>
          <a:p>
            <a:pPr marL="464400" lvl="0" indent="-342900">
              <a:buClr>
                <a:srgbClr val="304D1C"/>
              </a:buClr>
              <a:buFont typeface="+mj-lt"/>
              <a:buAutoNum type="arabicPeriod" startAt="4"/>
            </a:pPr>
            <a:r>
              <a:rPr lang="uk-UA" sz="1700" b="1" dirty="0">
                <a:solidFill>
                  <a:srgbClr val="304D1C"/>
                </a:solidFill>
              </a:rPr>
              <a:t>Як </a:t>
            </a:r>
            <a:r>
              <a:rPr lang="uk-UA" sz="1700" b="1" dirty="0" err="1">
                <a:solidFill>
                  <a:srgbClr val="304D1C"/>
                </a:solidFill>
              </a:rPr>
              <a:t>переукласти</a:t>
            </a:r>
            <a:r>
              <a:rPr lang="uk-UA" sz="1700" b="1" dirty="0">
                <a:solidFill>
                  <a:srgbClr val="304D1C"/>
                </a:solidFill>
              </a:rPr>
              <a:t> договір на водні об'єкти в межах населеного пункту, якщо попередній договір був укладений з державною адміністрацією?</a:t>
            </a:r>
          </a:p>
          <a:p>
            <a:pPr marL="468000"/>
            <a:r>
              <a:rPr lang="uk-UA" i="1" dirty="0">
                <a:solidFill>
                  <a:schemeClr val="bg2"/>
                </a:solidFill>
              </a:rPr>
              <a:t>Обов’язкового переукладання такого договору законодавство </a:t>
            </a:r>
          </a:p>
          <a:p>
            <a:pPr marL="468000"/>
            <a:r>
              <a:rPr lang="uk-UA" i="1" dirty="0">
                <a:solidFill>
                  <a:schemeClr val="bg2"/>
                </a:solidFill>
              </a:rPr>
              <a:t>не вимагає. За бажанням укладається додаткова угода, у якому зазначається новий розпорядник земельної ділянки. </a:t>
            </a:r>
            <a:endParaRPr lang="uk-UA" dirty="0">
              <a:solidFill>
                <a:schemeClr val="bg2"/>
              </a:solidFill>
            </a:endParaRPr>
          </a:p>
          <a:p>
            <a:pPr marL="468000"/>
            <a:endParaRPr lang="uk-UA" dirty="0">
              <a:solidFill>
                <a:schemeClr val="bg2"/>
              </a:solidFill>
              <a:highlight>
                <a:srgbClr val="FFFFFF"/>
              </a:highlight>
            </a:endParaRPr>
          </a:p>
          <a:p>
            <a:pPr marL="464400" lvl="0" indent="-342900">
              <a:buClr>
                <a:srgbClr val="304D1C"/>
              </a:buClr>
              <a:buFont typeface="+mj-lt"/>
              <a:buAutoNum type="arabicPeriod" startAt="5"/>
            </a:pPr>
            <a:r>
              <a:rPr lang="uk-UA" sz="1700" b="1" dirty="0">
                <a:solidFill>
                  <a:srgbClr val="304D1C"/>
                </a:solidFill>
              </a:rPr>
              <a:t>Процедура продажу права оренди на ставок (водний об'єкт) в межах населеного пункту, які документи повинні бути готові, щоб провести аукціон?</a:t>
            </a:r>
          </a:p>
          <a:p>
            <a:pPr marL="464400"/>
            <a:r>
              <a:rPr lang="uk-UA" i="1" dirty="0">
                <a:solidFill>
                  <a:schemeClr val="bg2"/>
                </a:solidFill>
              </a:rPr>
              <a:t>Продаж права оренди на ставок здійснюється через земельний аукціон. Для продажу права оренди на ставок власник (розпорядник) ставка має отримати:</a:t>
            </a:r>
          </a:p>
          <a:p>
            <a:pPr marL="464400"/>
            <a:endParaRPr lang="uk-UA" dirty="0">
              <a:solidFill>
                <a:schemeClr val="bg2"/>
              </a:solidFill>
              <a:highlight>
                <a:srgbClr val="FFFFFF"/>
              </a:highlight>
            </a:endParaRPr>
          </a:p>
          <a:p>
            <a:pPr marL="464400" lvl="0" indent="0" algn="l" rtl="0">
              <a:lnSpc>
                <a:spcPct val="100000"/>
              </a:lnSpc>
              <a:spcBef>
                <a:spcPts val="0"/>
              </a:spcBef>
              <a:spcAft>
                <a:spcPts val="0"/>
              </a:spcAft>
              <a:buNone/>
            </a:pPr>
            <a:endParaRPr lang="uk-UA" i="1" dirty="0">
              <a:solidFill>
                <a:srgbClr val="434343"/>
              </a:solidFill>
              <a:highlight>
                <a:srgbClr val="FFFFFF"/>
              </a:highlight>
            </a:endParaRPr>
          </a:p>
          <a:p>
            <a:pPr marL="464400" lvl="0" indent="0" algn="l" rtl="0">
              <a:lnSpc>
                <a:spcPct val="100000"/>
              </a:lnSpc>
              <a:spcBef>
                <a:spcPts val="0"/>
              </a:spcBef>
              <a:spcAft>
                <a:spcPts val="0"/>
              </a:spcAft>
              <a:buNone/>
            </a:pPr>
            <a:endParaRPr lang="uk-UA" i="1" dirty="0">
              <a:solidFill>
                <a:srgbClr val="434343"/>
              </a:solidFill>
              <a:highlight>
                <a:srgbClr val="FFFFFF"/>
              </a:highlight>
            </a:endParaRPr>
          </a:p>
          <a:p>
            <a:pPr marL="464400" lvl="0" indent="0" algn="l" rtl="0">
              <a:lnSpc>
                <a:spcPct val="100000"/>
              </a:lnSpc>
              <a:spcBef>
                <a:spcPts val="0"/>
              </a:spcBef>
              <a:spcAft>
                <a:spcPts val="0"/>
              </a:spcAft>
              <a:buNone/>
            </a:pPr>
            <a:endParaRPr lang="uk-UA" i="1" dirty="0">
              <a:solidFill>
                <a:srgbClr val="434343"/>
              </a:solidFill>
              <a:highlight>
                <a:srgbClr val="FFFFFF"/>
              </a:highlight>
            </a:endParaRPr>
          </a:p>
          <a:p>
            <a:pPr marL="0" lvl="0" indent="0" algn="l" rtl="0">
              <a:lnSpc>
                <a:spcPct val="100000"/>
              </a:lnSpc>
              <a:spcBef>
                <a:spcPts val="1000"/>
              </a:spcBef>
              <a:spcAft>
                <a:spcPts val="0"/>
              </a:spcAft>
              <a:buNone/>
            </a:pPr>
            <a:endParaRPr lang="uk-UA" sz="1500" dirty="0">
              <a:solidFill>
                <a:schemeClr val="dk1"/>
              </a:solidFill>
            </a:endParaRPr>
          </a:p>
        </p:txBody>
      </p:sp>
    </p:spTree>
    <p:extLst>
      <p:ext uri="{BB962C8B-B14F-4D97-AF65-F5344CB8AC3E}">
        <p14:creationId xmlns:p14="http://schemas.microsoft.com/office/powerpoint/2010/main" val="195022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p:nvPr/>
        </p:nvSpPr>
        <p:spPr>
          <a:xfrm>
            <a:off x="955200" y="350972"/>
            <a:ext cx="6204900" cy="10088428"/>
          </a:xfrm>
          <a:prstGeom prst="rect">
            <a:avLst/>
          </a:prstGeom>
          <a:noFill/>
          <a:ln>
            <a:noFill/>
          </a:ln>
        </p:spPr>
        <p:txBody>
          <a:bodyPr spcFirstLastPara="1" wrap="square" lIns="91425" tIns="91425" rIns="91425" bIns="91425" anchor="t" anchorCtr="0">
            <a:noAutofit/>
          </a:bodyPr>
          <a:lstStyle/>
          <a:p>
            <a:pPr marL="807300" lvl="0" indent="-342900">
              <a:buClr>
                <a:schemeClr val="bg2"/>
              </a:buClr>
              <a:buFont typeface="+mj-lt"/>
              <a:buAutoNum type="arabicParenR"/>
            </a:pPr>
            <a:r>
              <a:rPr lang="ru-RU" i="1" dirty="0" err="1">
                <a:solidFill>
                  <a:schemeClr val="bg2"/>
                </a:solidFill>
                <a:highlight>
                  <a:srgbClr val="FFFFFF"/>
                </a:highlight>
              </a:rPr>
              <a:t>витяг</a:t>
            </a:r>
            <a:r>
              <a:rPr lang="ru-RU" i="1" dirty="0">
                <a:solidFill>
                  <a:schemeClr val="bg2"/>
                </a:solidFill>
                <a:highlight>
                  <a:srgbClr val="FFFFFF"/>
                </a:highlight>
              </a:rPr>
              <a:t> з Державного земельного кадастру про </a:t>
            </a:r>
            <a:r>
              <a:rPr lang="ru-RU" i="1" dirty="0" err="1">
                <a:solidFill>
                  <a:schemeClr val="bg2"/>
                </a:solidFill>
                <a:highlight>
                  <a:srgbClr val="FFFFFF"/>
                </a:highlight>
              </a:rPr>
              <a:t>земельну</a:t>
            </a:r>
            <a:r>
              <a:rPr lang="ru-RU" i="1" dirty="0">
                <a:solidFill>
                  <a:schemeClr val="bg2"/>
                </a:solidFill>
                <a:highlight>
                  <a:srgbClr val="FFFFFF"/>
                </a:highlight>
              </a:rPr>
              <a:t> </a:t>
            </a:r>
            <a:r>
              <a:rPr lang="ru-RU" i="1" dirty="0" err="1">
                <a:solidFill>
                  <a:schemeClr val="bg2"/>
                </a:solidFill>
                <a:highlight>
                  <a:srgbClr val="FFFFFF"/>
                </a:highlight>
              </a:rPr>
              <a:t>ділянку</a:t>
            </a:r>
            <a:r>
              <a:rPr lang="ru-RU" i="1" dirty="0">
                <a:solidFill>
                  <a:schemeClr val="bg2"/>
                </a:solidFill>
                <a:highlight>
                  <a:srgbClr val="FFFFFF"/>
                </a:highlight>
              </a:rPr>
              <a:t>, на </a:t>
            </a:r>
            <a:r>
              <a:rPr lang="ru-RU" i="1" dirty="0" err="1">
                <a:solidFill>
                  <a:schemeClr val="bg2"/>
                </a:solidFill>
                <a:highlight>
                  <a:srgbClr val="FFFFFF"/>
                </a:highlight>
              </a:rPr>
              <a:t>якій</a:t>
            </a:r>
            <a:r>
              <a:rPr lang="ru-RU" i="1" dirty="0">
                <a:solidFill>
                  <a:schemeClr val="bg2"/>
                </a:solidFill>
                <a:highlight>
                  <a:srgbClr val="FFFFFF"/>
                </a:highlight>
              </a:rPr>
              <a:t> </a:t>
            </a:r>
            <a:r>
              <a:rPr lang="ru-RU" i="1" dirty="0" err="1">
                <a:solidFill>
                  <a:schemeClr val="bg2"/>
                </a:solidFill>
                <a:highlight>
                  <a:srgbClr val="FFFFFF"/>
                </a:highlight>
              </a:rPr>
              <a:t>розташований</a:t>
            </a:r>
            <a:r>
              <a:rPr lang="ru-RU" i="1" dirty="0">
                <a:solidFill>
                  <a:schemeClr val="bg2"/>
                </a:solidFill>
                <a:highlight>
                  <a:srgbClr val="FFFFFF"/>
                </a:highlight>
              </a:rPr>
              <a:t> ставок;</a:t>
            </a:r>
            <a:endParaRPr lang="ru-UA" i="1" dirty="0">
              <a:solidFill>
                <a:schemeClr val="bg2"/>
              </a:solidFill>
              <a:highlight>
                <a:srgbClr val="FFFFFF"/>
              </a:highlight>
            </a:endParaRPr>
          </a:p>
          <a:p>
            <a:pPr marL="807300" lvl="0" indent="-342900">
              <a:buClr>
                <a:schemeClr val="bg2"/>
              </a:buClr>
              <a:buFont typeface="+mj-lt"/>
              <a:buAutoNum type="arabicParenR"/>
            </a:pPr>
            <a:r>
              <a:rPr lang="ru-RU" i="1" dirty="0">
                <a:solidFill>
                  <a:schemeClr val="bg2"/>
                </a:solidFill>
                <a:highlight>
                  <a:srgbClr val="FFFFFF"/>
                </a:highlight>
              </a:rPr>
              <a:t>паспорт водного </a:t>
            </a:r>
            <a:r>
              <a:rPr lang="ru-RU" i="1" dirty="0" err="1">
                <a:solidFill>
                  <a:schemeClr val="bg2"/>
                </a:solidFill>
                <a:highlight>
                  <a:srgbClr val="FFFFFF"/>
                </a:highlight>
              </a:rPr>
              <a:t>об’єкту</a:t>
            </a:r>
            <a:r>
              <a:rPr lang="ru-RU" i="1" dirty="0">
                <a:solidFill>
                  <a:schemeClr val="bg2"/>
                </a:solidFill>
                <a:highlight>
                  <a:srgbClr val="FFFFFF"/>
                </a:highlight>
              </a:rPr>
              <a:t> (ставка), </a:t>
            </a:r>
            <a:r>
              <a:rPr lang="ru-RU" i="1" dirty="0" err="1">
                <a:solidFill>
                  <a:schemeClr val="bg2"/>
                </a:solidFill>
                <a:highlight>
                  <a:srgbClr val="FFFFFF"/>
                </a:highlight>
              </a:rPr>
              <a:t>який</a:t>
            </a:r>
            <a:r>
              <a:rPr lang="ru-RU" i="1" dirty="0">
                <a:solidFill>
                  <a:schemeClr val="bg2"/>
                </a:solidFill>
                <a:highlight>
                  <a:srgbClr val="FFFFFF"/>
                </a:highlight>
              </a:rPr>
              <a:t> </a:t>
            </a:r>
            <a:r>
              <a:rPr lang="ru-RU" i="1" dirty="0" err="1">
                <a:solidFill>
                  <a:schemeClr val="bg2"/>
                </a:solidFill>
                <a:highlight>
                  <a:srgbClr val="FFFFFF"/>
                </a:highlight>
              </a:rPr>
              <a:t>надає</a:t>
            </a:r>
            <a:r>
              <a:rPr lang="ru-RU" i="1" dirty="0">
                <a:solidFill>
                  <a:schemeClr val="bg2"/>
                </a:solidFill>
                <a:highlight>
                  <a:srgbClr val="FFFFFF"/>
                </a:highlight>
              </a:rPr>
              <a:t> </a:t>
            </a:r>
            <a:r>
              <a:rPr lang="ru-RU" i="1" dirty="0" err="1">
                <a:solidFill>
                  <a:schemeClr val="bg2"/>
                </a:solidFill>
                <a:highlight>
                  <a:srgbClr val="FFFFFF"/>
                </a:highlight>
              </a:rPr>
              <a:t>Міністерство</a:t>
            </a:r>
            <a:r>
              <a:rPr lang="ru-RU" i="1" dirty="0">
                <a:solidFill>
                  <a:schemeClr val="bg2"/>
                </a:solidFill>
                <a:highlight>
                  <a:srgbClr val="FFFFFF"/>
                </a:highlight>
              </a:rPr>
              <a:t> </a:t>
            </a:r>
            <a:r>
              <a:rPr lang="ru-RU" i="1" dirty="0" err="1">
                <a:solidFill>
                  <a:schemeClr val="bg2"/>
                </a:solidFill>
                <a:highlight>
                  <a:srgbClr val="FFFFFF"/>
                </a:highlight>
              </a:rPr>
              <a:t>природних</a:t>
            </a:r>
            <a:r>
              <a:rPr lang="ru-RU" i="1" dirty="0">
                <a:solidFill>
                  <a:schemeClr val="bg2"/>
                </a:solidFill>
                <a:highlight>
                  <a:srgbClr val="FFFFFF"/>
                </a:highlight>
              </a:rPr>
              <a:t> </a:t>
            </a:r>
            <a:r>
              <a:rPr lang="ru-RU" i="1" dirty="0" err="1">
                <a:solidFill>
                  <a:schemeClr val="bg2"/>
                </a:solidFill>
                <a:highlight>
                  <a:srgbClr val="FFFFFF"/>
                </a:highlight>
              </a:rPr>
              <a:t>ресурсів</a:t>
            </a:r>
            <a:r>
              <a:rPr lang="ru-RU" i="1" dirty="0">
                <a:solidFill>
                  <a:schemeClr val="bg2"/>
                </a:solidFill>
                <a:highlight>
                  <a:srgbClr val="FFFFFF"/>
                </a:highlight>
              </a:rPr>
              <a:t> та </a:t>
            </a:r>
            <a:r>
              <a:rPr lang="ru-RU" i="1" dirty="0" err="1">
                <a:solidFill>
                  <a:schemeClr val="bg2"/>
                </a:solidFill>
                <a:highlight>
                  <a:srgbClr val="FFFFFF"/>
                </a:highlight>
              </a:rPr>
              <a:t>охорони</a:t>
            </a:r>
            <a:r>
              <a:rPr lang="ru-RU" i="1" dirty="0">
                <a:solidFill>
                  <a:schemeClr val="bg2"/>
                </a:solidFill>
                <a:highlight>
                  <a:srgbClr val="FFFFFF"/>
                </a:highlight>
              </a:rPr>
              <a:t> </a:t>
            </a:r>
            <a:r>
              <a:rPr lang="ru-RU" i="1" dirty="0" err="1">
                <a:solidFill>
                  <a:schemeClr val="bg2"/>
                </a:solidFill>
                <a:highlight>
                  <a:srgbClr val="FFFFFF"/>
                </a:highlight>
              </a:rPr>
              <a:t>довкілля</a:t>
            </a:r>
            <a:r>
              <a:rPr lang="ru-RU" i="1" dirty="0">
                <a:solidFill>
                  <a:schemeClr val="bg2"/>
                </a:solidFill>
                <a:highlight>
                  <a:srgbClr val="FFFFFF"/>
                </a:highlight>
              </a:rPr>
              <a:t> </a:t>
            </a:r>
            <a:r>
              <a:rPr lang="ru-RU" i="1" dirty="0" err="1">
                <a:solidFill>
                  <a:schemeClr val="bg2"/>
                </a:solidFill>
                <a:highlight>
                  <a:srgbClr val="FFFFFF"/>
                </a:highlight>
              </a:rPr>
              <a:t>України</a:t>
            </a:r>
            <a:r>
              <a:rPr lang="ru-RU" i="1" dirty="0">
                <a:solidFill>
                  <a:schemeClr val="bg2"/>
                </a:solidFill>
                <a:highlight>
                  <a:srgbClr val="FFFFFF"/>
                </a:highlight>
              </a:rPr>
              <a:t>.</a:t>
            </a:r>
            <a:endParaRPr lang="en-US" i="1" dirty="0">
              <a:solidFill>
                <a:schemeClr val="bg2"/>
              </a:solidFill>
              <a:highlight>
                <a:srgbClr val="FFFFFF"/>
              </a:highlight>
            </a:endParaRPr>
          </a:p>
          <a:p>
            <a:pPr marL="464400" lvl="0">
              <a:buClr>
                <a:schemeClr val="bg2"/>
              </a:buClr>
            </a:pPr>
            <a:endParaRPr lang="ru-UA" i="1" dirty="0">
              <a:solidFill>
                <a:schemeClr val="bg2"/>
              </a:solidFill>
              <a:highlight>
                <a:srgbClr val="FFFFFF"/>
              </a:highlight>
            </a:endParaRPr>
          </a:p>
          <a:p>
            <a:pPr marL="464400" lvl="0" indent="-342900">
              <a:buClr>
                <a:srgbClr val="304D1C"/>
              </a:buClr>
              <a:buFont typeface="+mj-lt"/>
              <a:buAutoNum type="arabicPeriod" startAt="6"/>
            </a:pPr>
            <a:r>
              <a:rPr lang="ru-RU" sz="1700" b="1" dirty="0" err="1">
                <a:solidFill>
                  <a:srgbClr val="304D1C"/>
                </a:solidFill>
                <a:highlight>
                  <a:srgbClr val="FFFFFF"/>
                </a:highlight>
              </a:rPr>
              <a:t>Хто</a:t>
            </a:r>
            <a:r>
              <a:rPr lang="ru-RU" sz="1700" b="1" dirty="0">
                <a:solidFill>
                  <a:srgbClr val="304D1C"/>
                </a:solidFill>
                <a:highlight>
                  <a:srgbClr val="FFFFFF"/>
                </a:highlight>
              </a:rPr>
              <a:t> </a:t>
            </a:r>
            <a:r>
              <a:rPr lang="ru-RU" sz="1700" b="1" dirty="0" err="1">
                <a:solidFill>
                  <a:srgbClr val="304D1C"/>
                </a:solidFill>
                <a:highlight>
                  <a:srgbClr val="FFFFFF"/>
                </a:highlight>
              </a:rPr>
              <a:t>є</a:t>
            </a:r>
            <a:r>
              <a:rPr lang="ru-RU" sz="1700" b="1" dirty="0">
                <a:solidFill>
                  <a:srgbClr val="304D1C"/>
                </a:solidFill>
                <a:highlight>
                  <a:srgbClr val="FFFFFF"/>
                </a:highlight>
              </a:rPr>
              <a:t> </a:t>
            </a:r>
            <a:r>
              <a:rPr lang="ru-RU" sz="1700" b="1" dirty="0" err="1">
                <a:solidFill>
                  <a:srgbClr val="304D1C"/>
                </a:solidFill>
                <a:highlight>
                  <a:srgbClr val="FFFFFF"/>
                </a:highlight>
              </a:rPr>
              <a:t>розпорядником</a:t>
            </a:r>
            <a:r>
              <a:rPr lang="ru-RU" sz="1700" b="1" dirty="0">
                <a:solidFill>
                  <a:srgbClr val="304D1C"/>
                </a:solidFill>
                <a:highlight>
                  <a:srgbClr val="FFFFFF"/>
                </a:highlight>
              </a:rPr>
              <a:t> </a:t>
            </a:r>
            <a:r>
              <a:rPr lang="ru-RU" sz="1700" b="1" dirty="0" err="1">
                <a:solidFill>
                  <a:srgbClr val="304D1C"/>
                </a:solidFill>
                <a:highlight>
                  <a:srgbClr val="FFFFFF"/>
                </a:highlight>
              </a:rPr>
              <a:t>проінвентаризованих</a:t>
            </a:r>
            <a:r>
              <a:rPr lang="ru-RU" sz="1700" b="1" dirty="0">
                <a:solidFill>
                  <a:srgbClr val="304D1C"/>
                </a:solidFill>
                <a:highlight>
                  <a:srgbClr val="FFFFFF"/>
                </a:highlight>
              </a:rPr>
              <a:t> земель </a:t>
            </a:r>
            <a:r>
              <a:rPr lang="ru-RU" sz="1700" b="1" dirty="0" err="1">
                <a:solidFill>
                  <a:srgbClr val="304D1C"/>
                </a:solidFill>
                <a:highlight>
                  <a:srgbClr val="FFFFFF"/>
                </a:highlight>
              </a:rPr>
              <a:t>під</a:t>
            </a:r>
            <a:r>
              <a:rPr lang="ru-RU" sz="1700" b="1" dirty="0">
                <a:solidFill>
                  <a:srgbClr val="304D1C"/>
                </a:solidFill>
                <a:highlight>
                  <a:srgbClr val="FFFFFF"/>
                </a:highlight>
              </a:rPr>
              <a:t> </a:t>
            </a:r>
            <a:r>
              <a:rPr lang="ru-RU" sz="1700" b="1" dirty="0" err="1">
                <a:solidFill>
                  <a:srgbClr val="304D1C"/>
                </a:solidFill>
                <a:highlight>
                  <a:srgbClr val="FFFFFF"/>
                </a:highlight>
              </a:rPr>
              <a:t>водними</a:t>
            </a:r>
            <a:r>
              <a:rPr lang="ru-RU" sz="1700" b="1" dirty="0">
                <a:solidFill>
                  <a:srgbClr val="304D1C"/>
                </a:solidFill>
                <a:highlight>
                  <a:srgbClr val="FFFFFF"/>
                </a:highlight>
              </a:rPr>
              <a:t> </a:t>
            </a:r>
            <a:r>
              <a:rPr lang="ru-RU" sz="1700" b="1" dirty="0" err="1">
                <a:solidFill>
                  <a:srgbClr val="304D1C"/>
                </a:solidFill>
                <a:highlight>
                  <a:srgbClr val="FFFFFF"/>
                </a:highlight>
              </a:rPr>
              <a:t>об'єктами</a:t>
            </a:r>
            <a:r>
              <a:rPr lang="ru-RU" sz="1700" b="1" dirty="0">
                <a:solidFill>
                  <a:srgbClr val="304D1C"/>
                </a:solidFill>
                <a:highlight>
                  <a:srgbClr val="FFFFFF"/>
                </a:highlight>
              </a:rPr>
              <a:t>?</a:t>
            </a:r>
            <a:endParaRPr lang="ru-UA" sz="1700" b="1" dirty="0">
              <a:solidFill>
                <a:srgbClr val="304D1C"/>
              </a:solidFill>
              <a:highlight>
                <a:srgbClr val="FFFFFF"/>
              </a:highlight>
            </a:endParaRPr>
          </a:p>
          <a:p>
            <a:pPr marL="464400"/>
            <a:r>
              <a:rPr lang="ru-RU" i="1" dirty="0" err="1">
                <a:solidFill>
                  <a:schemeClr val="bg2"/>
                </a:solidFill>
                <a:highlight>
                  <a:srgbClr val="FFFFFF"/>
                </a:highlight>
              </a:rPr>
              <a:t>Розпорядником</a:t>
            </a:r>
            <a:r>
              <a:rPr lang="ru-RU" i="1" dirty="0">
                <a:solidFill>
                  <a:schemeClr val="bg2"/>
                </a:solidFill>
                <a:highlight>
                  <a:srgbClr val="FFFFFF"/>
                </a:highlight>
              </a:rPr>
              <a:t> земель </a:t>
            </a:r>
            <a:r>
              <a:rPr lang="ru-RU" i="1" dirty="0" err="1">
                <a:solidFill>
                  <a:schemeClr val="bg2"/>
                </a:solidFill>
                <a:highlight>
                  <a:srgbClr val="FFFFFF"/>
                </a:highlight>
              </a:rPr>
              <a:t>під</a:t>
            </a:r>
            <a:r>
              <a:rPr lang="ru-RU" i="1" dirty="0">
                <a:solidFill>
                  <a:schemeClr val="bg2"/>
                </a:solidFill>
                <a:highlight>
                  <a:srgbClr val="FFFFFF"/>
                </a:highlight>
              </a:rPr>
              <a:t> </a:t>
            </a:r>
            <a:r>
              <a:rPr lang="ru-RU" i="1" dirty="0" err="1">
                <a:solidFill>
                  <a:schemeClr val="bg2"/>
                </a:solidFill>
                <a:highlight>
                  <a:srgbClr val="FFFFFF"/>
                </a:highlight>
              </a:rPr>
              <a:t>водними</a:t>
            </a:r>
            <a:r>
              <a:rPr lang="ru-RU" i="1" dirty="0">
                <a:solidFill>
                  <a:schemeClr val="bg2"/>
                </a:solidFill>
                <a:highlight>
                  <a:srgbClr val="FFFFFF"/>
                </a:highlight>
              </a:rPr>
              <a:t> </a:t>
            </a:r>
            <a:r>
              <a:rPr lang="ru-RU" i="1" dirty="0" err="1">
                <a:solidFill>
                  <a:schemeClr val="bg2"/>
                </a:solidFill>
                <a:highlight>
                  <a:srgbClr val="FFFFFF"/>
                </a:highlight>
              </a:rPr>
              <a:t>об’єктами</a:t>
            </a:r>
            <a:r>
              <a:rPr lang="ru-RU" i="1" dirty="0">
                <a:solidFill>
                  <a:schemeClr val="bg2"/>
                </a:solidFill>
                <a:highlight>
                  <a:srgbClr val="FFFFFF"/>
                </a:highlight>
              </a:rPr>
              <a:t> </a:t>
            </a:r>
            <a:r>
              <a:rPr lang="ru-RU" i="1" dirty="0" err="1">
                <a:solidFill>
                  <a:schemeClr val="bg2"/>
                </a:solidFill>
                <a:highlight>
                  <a:srgbClr val="FFFFFF"/>
                </a:highlight>
              </a:rPr>
              <a:t>є</a:t>
            </a:r>
            <a:r>
              <a:rPr lang="ru-RU" i="1" dirty="0">
                <a:solidFill>
                  <a:schemeClr val="bg2"/>
                </a:solidFill>
                <a:highlight>
                  <a:srgbClr val="FFFFFF"/>
                </a:highlight>
              </a:rPr>
              <a:t> </a:t>
            </a:r>
            <a:r>
              <a:rPr lang="ru-RU" i="1" dirty="0" err="1">
                <a:solidFill>
                  <a:schemeClr val="bg2"/>
                </a:solidFill>
                <a:highlight>
                  <a:srgbClr val="FFFFFF"/>
                </a:highlight>
              </a:rPr>
              <a:t>місцеві</a:t>
            </a:r>
            <a:r>
              <a:rPr lang="ru-RU" i="1" dirty="0">
                <a:solidFill>
                  <a:schemeClr val="bg2"/>
                </a:solidFill>
                <a:highlight>
                  <a:srgbClr val="FFFFFF"/>
                </a:highlight>
              </a:rPr>
              <a:t> </a:t>
            </a:r>
            <a:r>
              <a:rPr lang="ru-RU" i="1" dirty="0" err="1">
                <a:solidFill>
                  <a:schemeClr val="bg2"/>
                </a:solidFill>
                <a:highlight>
                  <a:srgbClr val="FFFFFF"/>
                </a:highlight>
              </a:rPr>
              <a:t>громади</a:t>
            </a:r>
            <a:r>
              <a:rPr lang="ru-RU" i="1" dirty="0">
                <a:solidFill>
                  <a:schemeClr val="bg2"/>
                </a:solidFill>
                <a:highlight>
                  <a:srgbClr val="FFFFFF"/>
                </a:highlight>
              </a:rPr>
              <a:t>, </a:t>
            </a:r>
            <a:r>
              <a:rPr lang="ru-RU" i="1" dirty="0" err="1">
                <a:solidFill>
                  <a:schemeClr val="bg2"/>
                </a:solidFill>
                <a:highlight>
                  <a:srgbClr val="FFFFFF"/>
                </a:highlight>
              </a:rPr>
              <a:t>крім</a:t>
            </a:r>
            <a:r>
              <a:rPr lang="ru-RU" i="1" dirty="0">
                <a:solidFill>
                  <a:schemeClr val="bg2"/>
                </a:solidFill>
                <a:highlight>
                  <a:srgbClr val="FFFFFF"/>
                </a:highlight>
              </a:rPr>
              <a:t> </a:t>
            </a:r>
            <a:r>
              <a:rPr lang="ru-RU" i="1" dirty="0" err="1">
                <a:solidFill>
                  <a:schemeClr val="bg2"/>
                </a:solidFill>
                <a:highlight>
                  <a:srgbClr val="FFFFFF"/>
                </a:highlight>
              </a:rPr>
              <a:t>земельних</a:t>
            </a:r>
            <a:r>
              <a:rPr lang="ru-RU" i="1" dirty="0">
                <a:solidFill>
                  <a:schemeClr val="bg2"/>
                </a:solidFill>
                <a:highlight>
                  <a:srgbClr val="FFFFFF"/>
                </a:highlight>
              </a:rPr>
              <a:t> </a:t>
            </a:r>
            <a:r>
              <a:rPr lang="ru-RU" i="1" dirty="0" err="1">
                <a:solidFill>
                  <a:schemeClr val="bg2"/>
                </a:solidFill>
                <a:highlight>
                  <a:srgbClr val="FFFFFF"/>
                </a:highlight>
              </a:rPr>
              <a:t>ділянок</a:t>
            </a:r>
            <a:r>
              <a:rPr lang="ru-RU" i="1" dirty="0">
                <a:solidFill>
                  <a:schemeClr val="bg2"/>
                </a:solidFill>
                <a:highlight>
                  <a:srgbClr val="FFFFFF"/>
                </a:highlight>
              </a:rPr>
              <a:t> та земель, </a:t>
            </a:r>
            <a:r>
              <a:rPr lang="ru-RU" i="1" dirty="0" err="1">
                <a:solidFill>
                  <a:schemeClr val="bg2"/>
                </a:solidFill>
                <a:highlight>
                  <a:srgbClr val="FFFFFF"/>
                </a:highlight>
              </a:rPr>
              <a:t>які</a:t>
            </a:r>
            <a:r>
              <a:rPr lang="ru-RU" i="1" dirty="0">
                <a:solidFill>
                  <a:schemeClr val="bg2"/>
                </a:solidFill>
                <a:highlight>
                  <a:srgbClr val="FFFFFF"/>
                </a:highlight>
              </a:rPr>
              <a:t> </a:t>
            </a:r>
            <a:r>
              <a:rPr lang="ru-RU" i="1" dirty="0" err="1">
                <a:solidFill>
                  <a:schemeClr val="bg2"/>
                </a:solidFill>
                <a:highlight>
                  <a:srgbClr val="FFFFFF"/>
                </a:highlight>
              </a:rPr>
              <a:t>відповідно</a:t>
            </a:r>
            <a:r>
              <a:rPr lang="ru-RU" i="1" dirty="0">
                <a:solidFill>
                  <a:schemeClr val="bg2"/>
                </a:solidFill>
                <a:highlight>
                  <a:srgbClr val="FFFFFF"/>
                </a:highlight>
              </a:rPr>
              <a:t> до закону №1423 не </a:t>
            </a:r>
            <a:r>
              <a:rPr lang="ru-RU" i="1" dirty="0" err="1">
                <a:solidFill>
                  <a:schemeClr val="bg2"/>
                </a:solidFill>
                <a:highlight>
                  <a:srgbClr val="FFFFFF"/>
                </a:highlight>
              </a:rPr>
              <a:t>підлягають</a:t>
            </a:r>
            <a:r>
              <a:rPr lang="ru-RU" i="1" dirty="0">
                <a:solidFill>
                  <a:schemeClr val="bg2"/>
                </a:solidFill>
                <a:highlight>
                  <a:srgbClr val="FFFFFF"/>
                </a:highlight>
              </a:rPr>
              <a:t> </a:t>
            </a:r>
            <a:r>
              <a:rPr lang="ru-RU" i="1" dirty="0" err="1">
                <a:solidFill>
                  <a:schemeClr val="bg2"/>
                </a:solidFill>
                <a:highlight>
                  <a:srgbClr val="FFFFFF"/>
                </a:highlight>
              </a:rPr>
              <a:t>передачі</a:t>
            </a:r>
            <a:r>
              <a:rPr lang="ru-RU" i="1" dirty="0">
                <a:solidFill>
                  <a:schemeClr val="bg2"/>
                </a:solidFill>
                <a:highlight>
                  <a:srgbClr val="FFFFFF"/>
                </a:highlight>
              </a:rPr>
              <a:t> у </a:t>
            </a:r>
            <a:r>
              <a:rPr lang="ru-RU" i="1" dirty="0" err="1">
                <a:solidFill>
                  <a:schemeClr val="bg2"/>
                </a:solidFill>
                <a:highlight>
                  <a:srgbClr val="FFFFFF"/>
                </a:highlight>
              </a:rPr>
              <a:t>комунальну</a:t>
            </a:r>
            <a:r>
              <a:rPr lang="ru-RU" i="1" dirty="0">
                <a:solidFill>
                  <a:schemeClr val="bg2"/>
                </a:solidFill>
                <a:highlight>
                  <a:srgbClr val="FFFFFF"/>
                </a:highlight>
              </a:rPr>
              <a:t> </a:t>
            </a:r>
            <a:r>
              <a:rPr lang="ru-RU" i="1" dirty="0" err="1">
                <a:solidFill>
                  <a:schemeClr val="bg2"/>
                </a:solidFill>
                <a:highlight>
                  <a:srgbClr val="FFFFFF"/>
                </a:highlight>
              </a:rPr>
              <a:t>власність</a:t>
            </a:r>
            <a:r>
              <a:rPr lang="ru-RU" i="1" dirty="0">
                <a:solidFill>
                  <a:schemeClr val="bg2"/>
                </a:solidFill>
                <a:highlight>
                  <a:srgbClr val="FFFFFF"/>
                </a:highlight>
              </a:rPr>
              <a:t> </a:t>
            </a:r>
            <a:r>
              <a:rPr lang="ru-RU" i="1" dirty="0" err="1">
                <a:solidFill>
                  <a:schemeClr val="bg2"/>
                </a:solidFill>
                <a:highlight>
                  <a:srgbClr val="FFFFFF"/>
                </a:highlight>
              </a:rPr>
              <a:t>територіальних</a:t>
            </a:r>
            <a:r>
              <a:rPr lang="ru-RU" i="1" dirty="0">
                <a:solidFill>
                  <a:schemeClr val="bg2"/>
                </a:solidFill>
                <a:highlight>
                  <a:srgbClr val="FFFFFF"/>
                </a:highlight>
              </a:rPr>
              <a:t> громад, а </a:t>
            </a:r>
            <a:r>
              <a:rPr lang="ru-RU" i="1" dirty="0" err="1">
                <a:solidFill>
                  <a:schemeClr val="bg2"/>
                </a:solidFill>
                <a:highlight>
                  <a:srgbClr val="FFFFFF"/>
                </a:highlight>
              </a:rPr>
              <a:t>залишаються</a:t>
            </a:r>
            <a:r>
              <a:rPr lang="ru-RU" i="1" dirty="0">
                <a:solidFill>
                  <a:schemeClr val="bg2"/>
                </a:solidFill>
                <a:highlight>
                  <a:srgbClr val="FFFFFF"/>
                </a:highlight>
              </a:rPr>
              <a:t> державною </a:t>
            </a:r>
            <a:r>
              <a:rPr lang="ru-RU" i="1" dirty="0" err="1">
                <a:solidFill>
                  <a:schemeClr val="bg2"/>
                </a:solidFill>
                <a:highlight>
                  <a:srgbClr val="FFFFFF"/>
                </a:highlight>
              </a:rPr>
              <a:t>власністю</a:t>
            </a:r>
            <a:r>
              <a:rPr lang="ru-RU" i="1" dirty="0">
                <a:solidFill>
                  <a:schemeClr val="bg2"/>
                </a:solidFill>
                <a:highlight>
                  <a:srgbClr val="FFFFFF"/>
                </a:highlight>
              </a:rPr>
              <a:t>.</a:t>
            </a:r>
            <a:endParaRPr lang="ru-UA" dirty="0">
              <a:solidFill>
                <a:schemeClr val="bg2"/>
              </a:solidFill>
              <a:highlight>
                <a:srgbClr val="FFFFFF"/>
              </a:highlight>
            </a:endParaRPr>
          </a:p>
          <a:p>
            <a:pPr marL="457200" lvl="0" indent="0" algn="l" rtl="0">
              <a:lnSpc>
                <a:spcPct val="100000"/>
              </a:lnSpc>
              <a:spcBef>
                <a:spcPts val="0"/>
              </a:spcBef>
              <a:spcAft>
                <a:spcPts val="0"/>
              </a:spcAft>
              <a:buNone/>
            </a:pPr>
            <a:endParaRPr lang="uk-UA" i="1" dirty="0">
              <a:solidFill>
                <a:srgbClr val="434343"/>
              </a:solidFill>
              <a:highlight>
                <a:srgbClr val="FFFFFF"/>
              </a:highlight>
            </a:endParaRPr>
          </a:p>
          <a:p>
            <a:pPr marL="0" lvl="0" indent="0" algn="l" rtl="0">
              <a:lnSpc>
                <a:spcPct val="100000"/>
              </a:lnSpc>
              <a:spcBef>
                <a:spcPts val="1000"/>
              </a:spcBef>
              <a:spcAft>
                <a:spcPts val="0"/>
              </a:spcAft>
              <a:buNone/>
            </a:pPr>
            <a:endParaRPr lang="uk-UA" sz="1500" dirty="0">
              <a:solidFill>
                <a:schemeClr val="dk1"/>
              </a:solidFill>
            </a:endParaRPr>
          </a:p>
        </p:txBody>
      </p:sp>
      <p:pic>
        <p:nvPicPr>
          <p:cNvPr id="3" name="Google Shape;71;p16">
            <a:extLst>
              <a:ext uri="{FF2B5EF4-FFF2-40B4-BE49-F238E27FC236}">
                <a16:creationId xmlns:a16="http://schemas.microsoft.com/office/drawing/2014/main" id="{BC4FE477-E78D-8941-B524-B72537C01EEA}"/>
              </a:ext>
            </a:extLst>
          </p:cNvPr>
          <p:cNvPicPr preferRelativeResize="0"/>
          <p:nvPr/>
        </p:nvPicPr>
        <p:blipFill>
          <a:blip r:embed="rId3">
            <a:alphaModFix/>
          </a:blip>
          <a:stretch>
            <a:fillRect/>
          </a:stretch>
        </p:blipFill>
        <p:spPr>
          <a:xfrm>
            <a:off x="0" y="5379088"/>
            <a:ext cx="7560003" cy="5060913"/>
          </a:xfrm>
          <a:prstGeom prst="rect">
            <a:avLst/>
          </a:prstGeom>
          <a:noFill/>
          <a:ln>
            <a:noFill/>
          </a:ln>
        </p:spPr>
      </p:pic>
    </p:spTree>
    <p:extLst>
      <p:ext uri="{BB962C8B-B14F-4D97-AF65-F5344CB8AC3E}">
        <p14:creationId xmlns:p14="http://schemas.microsoft.com/office/powerpoint/2010/main" val="382970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p:nvPr/>
        </p:nvSpPr>
        <p:spPr>
          <a:xfrm>
            <a:off x="955200" y="227400"/>
            <a:ext cx="6087600" cy="10212000"/>
          </a:xfrm>
          <a:prstGeom prst="rect">
            <a:avLst/>
          </a:prstGeom>
          <a:noFill/>
          <a:ln>
            <a:noFill/>
          </a:ln>
        </p:spPr>
        <p:txBody>
          <a:bodyPr spcFirstLastPara="1" wrap="square" lIns="91425" tIns="91425" rIns="91425" bIns="91425" anchor="t" anchorCtr="0">
            <a:noAutofit/>
          </a:bodyPr>
          <a:lstStyle/>
          <a:p>
            <a:r>
              <a:rPr lang="uk-UA" sz="3000" b="1" dirty="0">
                <a:solidFill>
                  <a:srgbClr val="DB944B"/>
                </a:solidFill>
                <a:highlight>
                  <a:srgbClr val="FFFFFF"/>
                </a:highlight>
              </a:rPr>
              <a:t>Фермерське господарство/</a:t>
            </a:r>
          </a:p>
          <a:p>
            <a:r>
              <a:rPr lang="uk-UA" sz="3000" b="1" dirty="0">
                <a:solidFill>
                  <a:srgbClr val="DB944B"/>
                </a:solidFill>
                <a:highlight>
                  <a:srgbClr val="FFFFFF"/>
                </a:highlight>
              </a:rPr>
              <a:t>Садівництво/Городництво</a:t>
            </a:r>
          </a:p>
          <a:p>
            <a:endParaRPr lang="ru-UA" sz="3000" dirty="0">
              <a:solidFill>
                <a:srgbClr val="DB944B"/>
              </a:solidFill>
              <a:highlight>
                <a:srgbClr val="FFFFFF"/>
              </a:highlight>
            </a:endParaRPr>
          </a:p>
          <a:p>
            <a:pPr marL="464400" lvl="0" indent="-342900">
              <a:buClr>
                <a:srgbClr val="304D1C"/>
              </a:buClr>
              <a:buFont typeface="+mj-lt"/>
              <a:buAutoNum type="arabicPeriod"/>
            </a:pPr>
            <a:r>
              <a:rPr lang="uk-UA" sz="1700" b="1" dirty="0">
                <a:solidFill>
                  <a:srgbClr val="304D1C"/>
                </a:solidFill>
                <a:highlight>
                  <a:srgbClr val="FFFFFF"/>
                </a:highlight>
              </a:rPr>
              <a:t>Чи передбачається якесь обґрунтування площ для городництва?</a:t>
            </a:r>
            <a:endParaRPr lang="ru-UA" sz="1700" b="1" dirty="0">
              <a:solidFill>
                <a:srgbClr val="304D1C"/>
              </a:solidFill>
              <a:highlight>
                <a:srgbClr val="FFFFFF"/>
              </a:highlight>
            </a:endParaRPr>
          </a:p>
          <a:p>
            <a:pPr marL="464400"/>
            <a:r>
              <a:rPr lang="uk-UA" i="1" dirty="0">
                <a:solidFill>
                  <a:schemeClr val="bg2"/>
                </a:solidFill>
                <a:highlight>
                  <a:srgbClr val="FFFFFF"/>
                </a:highlight>
              </a:rPr>
              <a:t>Законом України №1423 передбачено, що площа земельної ділянки, що надається громадянину в оренду для городництва не може перевищувати 0,6 гектара. Наявність будь-якого обґрунтування законодавством не передбачено. У той же час, будь-яке використання земель здійснюється відповідно до документації землеустрою та містобудівної документації, зокрема до комплексних планів просторового розвитку територій територіальних громад.</a:t>
            </a:r>
            <a:endParaRPr lang="ru-UA" dirty="0">
              <a:solidFill>
                <a:schemeClr val="bg2"/>
              </a:solidFill>
              <a:highlight>
                <a:srgbClr val="FFFFFF"/>
              </a:highlight>
            </a:endParaRPr>
          </a:p>
          <a:p>
            <a:r>
              <a:rPr lang="uk-UA" dirty="0">
                <a:highlight>
                  <a:srgbClr val="FFFFFF"/>
                </a:highlight>
              </a:rPr>
              <a:t> </a:t>
            </a:r>
            <a:endParaRPr lang="ru-UA" dirty="0">
              <a:highlight>
                <a:srgbClr val="FFFFFF"/>
              </a:highlight>
            </a:endParaRPr>
          </a:p>
          <a:p>
            <a:pPr marL="464400" lvl="0" indent="-342900">
              <a:buClr>
                <a:srgbClr val="304D1C"/>
              </a:buClr>
              <a:buFont typeface="+mj-lt"/>
              <a:buAutoNum type="arabicPeriod" startAt="2"/>
            </a:pPr>
            <a:r>
              <a:rPr lang="uk-UA" sz="1700" b="1" dirty="0">
                <a:solidFill>
                  <a:srgbClr val="304D1C"/>
                </a:solidFill>
                <a:highlight>
                  <a:srgbClr val="FFFFFF"/>
                </a:highlight>
              </a:rPr>
              <a:t>Чи можна надавати в приватну власність громадянам землі господарських дворів для ведення особистого селянського господарства колишньої колективної власності? </a:t>
            </a:r>
            <a:endParaRPr lang="ru-UA" sz="1700" b="1" dirty="0">
              <a:solidFill>
                <a:srgbClr val="304D1C"/>
              </a:solidFill>
              <a:highlight>
                <a:srgbClr val="FFFFFF"/>
              </a:highlight>
            </a:endParaRPr>
          </a:p>
          <a:p>
            <a:pPr marL="464400"/>
            <a:r>
              <a:rPr lang="uk-UA" i="1" dirty="0">
                <a:solidFill>
                  <a:schemeClr val="bg2"/>
                </a:solidFill>
                <a:highlight>
                  <a:srgbClr val="FFFFFF"/>
                </a:highlight>
              </a:rPr>
              <a:t>Законодавство не містить заборон на передачу в приватну власність громадянам земель господарських дворів для ведення особистого селянського господарства. Відповідні земельні ділянки мають належати до земель комунальної власності та не містити нерухомого майна, що належить іншим (ніж заявник) особам. Заплановане використання не повинно також суперечити планувальній документації.</a:t>
            </a:r>
            <a:endParaRPr lang="ru-UA" i="1" dirty="0">
              <a:solidFill>
                <a:schemeClr val="bg2"/>
              </a:solidFill>
              <a:highlight>
                <a:srgbClr val="FFFFFF"/>
              </a:highlight>
            </a:endParaRPr>
          </a:p>
          <a:p>
            <a:pPr marL="464400"/>
            <a:r>
              <a:rPr lang="uk-UA" sz="1700" b="1" dirty="0">
                <a:solidFill>
                  <a:srgbClr val="304D1C"/>
                </a:solidFill>
                <a:highlight>
                  <a:srgbClr val="FFFFFF"/>
                </a:highlight>
              </a:rPr>
              <a:t> </a:t>
            </a:r>
            <a:endParaRPr lang="ru-UA" sz="1700" b="1" dirty="0">
              <a:solidFill>
                <a:srgbClr val="304D1C"/>
              </a:solidFill>
              <a:highlight>
                <a:srgbClr val="FFFFFF"/>
              </a:highlight>
            </a:endParaRPr>
          </a:p>
          <a:p>
            <a:pPr marL="464400" lvl="0" indent="-342900">
              <a:buClr>
                <a:srgbClr val="304D1C"/>
              </a:buClr>
              <a:buFont typeface="+mj-lt"/>
              <a:buAutoNum type="arabicPeriod" startAt="3"/>
            </a:pPr>
            <a:r>
              <a:rPr lang="uk-UA" sz="1700" b="1" dirty="0">
                <a:solidFill>
                  <a:srgbClr val="304D1C"/>
                </a:solidFill>
                <a:highlight>
                  <a:srgbClr val="FFFFFF"/>
                </a:highlight>
              </a:rPr>
              <a:t>Як оформити земельну ділянку без кадастрового номера фізичною особою у власність для ведення особистого селянського господарства? </a:t>
            </a:r>
            <a:endParaRPr lang="ru-UA" sz="1700" b="1" dirty="0">
              <a:solidFill>
                <a:srgbClr val="304D1C"/>
              </a:solidFill>
              <a:highlight>
                <a:srgbClr val="FFFFFF"/>
              </a:highlight>
            </a:endParaRPr>
          </a:p>
          <a:p>
            <a:pPr marL="464400"/>
            <a:r>
              <a:rPr lang="uk-UA" i="1" dirty="0">
                <a:solidFill>
                  <a:schemeClr val="bg2"/>
                </a:solidFill>
                <a:highlight>
                  <a:srgbClr val="FFFFFF"/>
                </a:highlight>
              </a:rPr>
              <a:t>Присвоєння кадастрового номера є обов'язковим елементом формування земельної ділянки. Тому, якщо земельна ділянка вже перебуває в користуванні, отримання у власність такої земельної ділянки для ведення особистого селянського господарства здійснюватиметься на підставі технічної документації землеустрою щодо  встановлення (відновлення) меж земельної ділянки, під час якої здійснюється державна реєстрація земельної ділянки з присвоєнням їй відповідного кадастрового номера. В інших випадках необхідна розробка проекту землеустрою щодо відведення земельної ділянки.</a:t>
            </a:r>
            <a:endParaRPr lang="ru-UA" dirty="0">
              <a:solidFill>
                <a:schemeClr val="bg2"/>
              </a:solidFill>
              <a:highlight>
                <a:srgbClr val="FFFFFF"/>
              </a:highlight>
            </a:endParaRPr>
          </a:p>
          <a:p>
            <a:pPr marL="0" lvl="0" indent="0" algn="l" rtl="0">
              <a:lnSpc>
                <a:spcPct val="100000"/>
              </a:lnSpc>
              <a:spcBef>
                <a:spcPts val="1000"/>
              </a:spcBef>
              <a:spcAft>
                <a:spcPts val="0"/>
              </a:spcAft>
              <a:buNone/>
            </a:pPr>
            <a:endParaRPr sz="1100" i="1" dirty="0">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p:nvPr/>
        </p:nvSpPr>
        <p:spPr>
          <a:xfrm>
            <a:off x="955200" y="227400"/>
            <a:ext cx="6087600" cy="1021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sz="3000" b="1" dirty="0">
                <a:solidFill>
                  <a:srgbClr val="E69138"/>
                </a:solidFill>
                <a:highlight>
                  <a:srgbClr val="FFFFFF"/>
                </a:highlight>
              </a:rPr>
              <a:t>Громади</a:t>
            </a:r>
            <a:endParaRPr sz="1500" b="1" dirty="0">
              <a:solidFill>
                <a:srgbClr val="E69138"/>
              </a:solidFill>
              <a:highlight>
                <a:srgbClr val="FFFFFF"/>
              </a:highlight>
            </a:endParaRPr>
          </a:p>
          <a:p>
            <a:pPr marL="457200" lvl="0" indent="-336550" algn="l" rtl="0">
              <a:lnSpc>
                <a:spcPct val="100000"/>
              </a:lnSpc>
              <a:spcBef>
                <a:spcPts val="1000"/>
              </a:spcBef>
              <a:spcAft>
                <a:spcPts val="0"/>
              </a:spcAft>
              <a:buClr>
                <a:srgbClr val="274E13"/>
              </a:buClr>
              <a:buSzPts val="1700"/>
              <a:buAutoNum type="arabicPeriod"/>
            </a:pPr>
            <a:r>
              <a:rPr lang="ru" sz="1700" b="1" dirty="0">
                <a:solidFill>
                  <a:srgbClr val="274E13"/>
                </a:solidFill>
                <a:highlight>
                  <a:srgbClr val="FFFFFF"/>
                </a:highlight>
              </a:rPr>
              <a:t>У який спосіб землі сільськогосподарського призначення передаватимуться територіальним громадам після набрання чинності Законом № 1423-ІХ?</a:t>
            </a:r>
            <a:endParaRPr sz="1700" b="1" dirty="0">
              <a:solidFill>
                <a:srgbClr val="274E13"/>
              </a:solidFill>
              <a:highlight>
                <a:srgbClr val="FFFFFF"/>
              </a:highlight>
            </a:endParaRPr>
          </a:p>
          <a:p>
            <a:pPr marL="457200" lvl="0" indent="0" algn="l" rtl="0">
              <a:lnSpc>
                <a:spcPct val="100000"/>
              </a:lnSpc>
              <a:spcBef>
                <a:spcPts val="0"/>
              </a:spcBef>
              <a:spcAft>
                <a:spcPts val="0"/>
              </a:spcAft>
              <a:buNone/>
            </a:pPr>
            <a:r>
              <a:rPr lang="ru" i="1" dirty="0">
                <a:solidFill>
                  <a:schemeClr val="bg2"/>
                </a:solidFill>
                <a:highlight>
                  <a:srgbClr val="FFFFFF"/>
                </a:highlight>
              </a:rPr>
              <a:t>Усі землі та земельні ділянки за межами населених пунктів (за нечисленними винятками) уже перейшли в комунальну власність із моменту набрання чинності Законом № 1423-ІХ, тобто з 27 травня 2021 року. Винятком є ділянки, право державної власності на які вже зареєстровано. Якщо це так, щоб відповідна державна земля перейшла в комунальну власність, треба внести відповідні зміни до Реєстру речових прав за заявою громади.</a:t>
            </a:r>
            <a:endParaRPr i="1" dirty="0">
              <a:solidFill>
                <a:schemeClr val="bg2"/>
              </a:solidFill>
              <a:highlight>
                <a:srgbClr val="FFFFFF"/>
              </a:highlight>
            </a:endParaRPr>
          </a:p>
          <a:p>
            <a:pPr marL="457200" lvl="0" indent="-342900" algn="l" rtl="0">
              <a:lnSpc>
                <a:spcPct val="100000"/>
              </a:lnSpc>
              <a:spcBef>
                <a:spcPts val="1000"/>
              </a:spcBef>
              <a:spcAft>
                <a:spcPts val="0"/>
              </a:spcAft>
              <a:buClr>
                <a:srgbClr val="274E13"/>
              </a:buClr>
              <a:buSzPts val="1800"/>
              <a:buAutoNum type="arabicPeriod" startAt="2"/>
            </a:pPr>
            <a:r>
              <a:rPr lang="ru" sz="1700" b="1" dirty="0">
                <a:solidFill>
                  <a:srgbClr val="274E13"/>
                </a:solidFill>
                <a:highlight>
                  <a:srgbClr val="FFFFFF"/>
                </a:highlight>
              </a:rPr>
              <a:t>Які повноваження мають зараз громади щодо самоврядного контролю в земельній сфері? </a:t>
            </a:r>
            <a:endParaRPr sz="1700" b="1" dirty="0">
              <a:solidFill>
                <a:srgbClr val="274E13"/>
              </a:solidFill>
              <a:highlight>
                <a:srgbClr val="FFFFFF"/>
              </a:highlight>
            </a:endParaRPr>
          </a:p>
          <a:p>
            <a:pPr marL="457200" lvl="0" indent="0" algn="l" rtl="0">
              <a:lnSpc>
                <a:spcPct val="100000"/>
              </a:lnSpc>
              <a:spcBef>
                <a:spcPts val="0"/>
              </a:spcBef>
              <a:spcAft>
                <a:spcPts val="0"/>
              </a:spcAft>
              <a:buNone/>
            </a:pPr>
            <a:r>
              <a:rPr lang="ru" i="1" dirty="0">
                <a:solidFill>
                  <a:srgbClr val="434343"/>
                </a:solidFill>
                <a:highlight>
                  <a:srgbClr val="FFFFFF"/>
                </a:highlight>
              </a:rPr>
              <a:t>Самоврядний контроль скасовується, але після введення в дію відповідних положень Закону № 1423- ІХ (із 26 травня 2022 року) виконавчим радам громад будуть делеговані певні функції державного контролю: їм надаються повноваження з контролю за самовільним зайняттям земельних ділянок, їх використанням за цільовим призначенням, боротьби з бур'янами тощо. Щоб отримати контрольні повноваження, відповідні ради повинні будуть прийняти окреме рішення.</a:t>
            </a:r>
            <a:endParaRPr i="1" dirty="0">
              <a:solidFill>
                <a:srgbClr val="434343"/>
              </a:solidFill>
              <a:highlight>
                <a:srgbClr val="FFFFFF"/>
              </a:highlight>
            </a:endParaRPr>
          </a:p>
          <a:p>
            <a:pPr marL="457200" lvl="0" indent="-336550" algn="l" rtl="0">
              <a:lnSpc>
                <a:spcPct val="100000"/>
              </a:lnSpc>
              <a:spcBef>
                <a:spcPts val="1000"/>
              </a:spcBef>
              <a:spcAft>
                <a:spcPts val="0"/>
              </a:spcAft>
              <a:buClr>
                <a:srgbClr val="274E13"/>
              </a:buClr>
              <a:buSzPts val="1700"/>
              <a:buAutoNum type="arabicPeriod" startAt="3"/>
            </a:pPr>
            <a:r>
              <a:rPr lang="ru" sz="1700" b="1" dirty="0">
                <a:solidFill>
                  <a:srgbClr val="274E13"/>
                </a:solidFill>
                <a:highlight>
                  <a:srgbClr val="FFFFFF"/>
                </a:highlight>
              </a:rPr>
              <a:t>На публічній карті знайдено земельні ділянки державної власності, які не передано ОТГ. Коли і в який спосіб вони будуть передані? </a:t>
            </a:r>
            <a:endParaRPr sz="1700" b="1" dirty="0">
              <a:solidFill>
                <a:srgbClr val="274E13"/>
              </a:solidFill>
              <a:highlight>
                <a:srgbClr val="FFFFFF"/>
              </a:highlight>
            </a:endParaRPr>
          </a:p>
          <a:p>
            <a:pPr marL="457200" lvl="0" indent="0" algn="l" rtl="0">
              <a:lnSpc>
                <a:spcPct val="100000"/>
              </a:lnSpc>
              <a:spcBef>
                <a:spcPts val="0"/>
              </a:spcBef>
              <a:spcAft>
                <a:spcPts val="0"/>
              </a:spcAft>
              <a:buNone/>
            </a:pPr>
            <a:r>
              <a:rPr lang="ru" i="1" dirty="0">
                <a:solidFill>
                  <a:srgbClr val="434343"/>
                </a:solidFill>
                <a:highlight>
                  <a:srgbClr val="FFFFFF"/>
                </a:highlight>
              </a:rPr>
              <a:t>Після введення в дію Закону №1423- ІХ (із 27 травня 2021 року) органи державної власності вже не можуть розпоряджатися такими ділянками. Якщо такі земельні ділянки підлягають передачі в комунальну власність, відповідна громада, яка має намір розпорядитися такими землями, повинна сама звернутися для здійснення реєстраційної дії. </a:t>
            </a:r>
            <a:endParaRPr i="1" dirty="0">
              <a:solidFill>
                <a:srgbClr val="434343"/>
              </a:solidFill>
              <a:highlight>
                <a:srgbClr val="FFFFFF"/>
              </a:highlight>
            </a:endParaRPr>
          </a:p>
          <a:p>
            <a:pPr marL="457200" lvl="0" indent="-336550" algn="l" rtl="0">
              <a:lnSpc>
                <a:spcPct val="100000"/>
              </a:lnSpc>
              <a:spcBef>
                <a:spcPts val="1000"/>
              </a:spcBef>
              <a:spcAft>
                <a:spcPts val="0"/>
              </a:spcAft>
              <a:buClr>
                <a:srgbClr val="274E13"/>
              </a:buClr>
              <a:buSzPts val="1700"/>
              <a:buAutoNum type="arabicPeriod" startAt="4"/>
            </a:pPr>
            <a:r>
              <a:rPr lang="ru" sz="1700" b="1" dirty="0">
                <a:solidFill>
                  <a:srgbClr val="274E13"/>
                </a:solidFill>
                <a:highlight>
                  <a:srgbClr val="FFFFFF"/>
                </a:highlight>
              </a:rPr>
              <a:t>Чи потрібно укладати додаткові угоди про заміну сторін у договорах оренди на землі сільськогосподарського призначення, які Головне управління передало в комунальну власність територіальним громадам?</a:t>
            </a:r>
            <a:endParaRPr sz="1700" b="1" dirty="0">
              <a:solidFill>
                <a:srgbClr val="274E13"/>
              </a:solidFill>
              <a:highlight>
                <a:srgbClr val="FFFFFF"/>
              </a:highlight>
            </a:endParaRPr>
          </a:p>
          <a:p>
            <a:pPr marL="457200" lvl="0" indent="0" algn="l" rtl="0">
              <a:lnSpc>
                <a:spcPct val="100000"/>
              </a:lnSpc>
              <a:spcBef>
                <a:spcPts val="0"/>
              </a:spcBef>
              <a:spcAft>
                <a:spcPts val="0"/>
              </a:spcAft>
              <a:buNone/>
            </a:pPr>
            <a:r>
              <a:rPr lang="ru" i="1" dirty="0">
                <a:solidFill>
                  <a:srgbClr val="434343"/>
                </a:solidFill>
                <a:highlight>
                  <a:srgbClr val="FFFFFF"/>
                </a:highlight>
              </a:rPr>
              <a:t>Укладати додаткові угоди необов'язково, але вони можуть бути укладені за домовленістю сторін.</a:t>
            </a:r>
            <a:endParaRPr i="1" dirty="0">
              <a:solidFill>
                <a:srgbClr val="434343"/>
              </a:solidFill>
              <a:highlight>
                <a:srgbClr val="FFFFFF"/>
              </a:highlight>
            </a:endParaRPr>
          </a:p>
          <a:p>
            <a:pPr marL="0" lvl="0" indent="0" algn="l" rtl="0">
              <a:lnSpc>
                <a:spcPct val="100000"/>
              </a:lnSpc>
              <a:spcBef>
                <a:spcPts val="1000"/>
              </a:spcBef>
              <a:spcAft>
                <a:spcPts val="0"/>
              </a:spcAft>
              <a:buNone/>
            </a:pPr>
            <a:endParaRPr sz="1100" i="1" dirty="0">
              <a:solidFill>
                <a:srgbClr val="434343"/>
              </a:solidFill>
            </a:endParaRPr>
          </a:p>
        </p:txBody>
      </p:sp>
    </p:spTree>
    <p:extLst>
      <p:ext uri="{BB962C8B-B14F-4D97-AF65-F5344CB8AC3E}">
        <p14:creationId xmlns:p14="http://schemas.microsoft.com/office/powerpoint/2010/main" val="18015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p:nvPr/>
        </p:nvSpPr>
        <p:spPr>
          <a:xfrm>
            <a:off x="935322" y="173406"/>
            <a:ext cx="5980500" cy="4743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i="1" dirty="0">
              <a:solidFill>
                <a:srgbClr val="434343"/>
              </a:solidFill>
              <a:highlight>
                <a:schemeClr val="lt1"/>
              </a:highlight>
            </a:endParaRPr>
          </a:p>
          <a:p>
            <a:pPr marL="457200" lvl="0" indent="-336550" algn="l" rtl="0">
              <a:spcBef>
                <a:spcPts val="1000"/>
              </a:spcBef>
              <a:spcAft>
                <a:spcPts val="0"/>
              </a:spcAft>
              <a:buClr>
                <a:srgbClr val="274E13"/>
              </a:buClr>
              <a:buSzPts val="1700"/>
              <a:buAutoNum type="arabicPeriod" startAt="5"/>
            </a:pPr>
            <a:r>
              <a:rPr lang="ru" sz="1700" b="1" dirty="0">
                <a:solidFill>
                  <a:srgbClr val="274E13"/>
                </a:solidFill>
                <a:highlight>
                  <a:schemeClr val="lt1"/>
                </a:highlight>
              </a:rPr>
              <a:t>Чи розробляється програма з обліку земель і землевласників (користувачів) для застосування в територіальних громадах?</a:t>
            </a:r>
            <a:endParaRPr sz="1700" b="1" i="1" dirty="0">
              <a:solidFill>
                <a:srgbClr val="434343"/>
              </a:solidFill>
              <a:highlight>
                <a:schemeClr val="lt1"/>
              </a:highlight>
            </a:endParaRPr>
          </a:p>
          <a:p>
            <a:pPr marL="457200" lvl="0" indent="0" algn="l" rtl="0">
              <a:spcBef>
                <a:spcPts val="0"/>
              </a:spcBef>
              <a:spcAft>
                <a:spcPts val="0"/>
              </a:spcAft>
              <a:buNone/>
            </a:pPr>
            <a:r>
              <a:rPr lang="ru" i="1" dirty="0">
                <a:solidFill>
                  <a:srgbClr val="434343"/>
                </a:solidFill>
                <a:highlight>
                  <a:schemeClr val="lt1"/>
                </a:highlight>
              </a:rPr>
              <a:t>Щоб вести облік </a:t>
            </a:r>
            <a:r>
              <a:rPr lang="ru" i="1" dirty="0">
                <a:solidFill>
                  <a:srgbClr val="434343"/>
                </a:solidFill>
              </a:rPr>
              <a:t>земель і землевласників (користувачів</a:t>
            </a:r>
            <a:r>
              <a:rPr lang="ru" i="1" dirty="0">
                <a:solidFill>
                  <a:srgbClr val="434343"/>
                </a:solidFill>
                <a:highlight>
                  <a:schemeClr val="lt1"/>
                </a:highlight>
              </a:rPr>
              <a:t>, громада має створити власний геопортал. Передбачено, що відповідно до Закону № 711, який набирає чинності 24 липня 2021 року, дані комплексного плану просторового розвитку громад будуть опубліковані у відкритому доступі на геопорталах громад, національному геопорталі та інших геопорталах, які вибере громада. На розробку таких планів </a:t>
            </a:r>
            <a:r>
              <a:rPr lang="ru" i="1" dirty="0">
                <a:solidFill>
                  <a:srgbClr val="434343"/>
                </a:solidFill>
              </a:rPr>
              <a:t>передбачається виділення</a:t>
            </a:r>
            <a:r>
              <a:rPr lang="ru" i="1" dirty="0">
                <a:solidFill>
                  <a:srgbClr val="434343"/>
                </a:solidFill>
                <a:highlight>
                  <a:schemeClr val="lt1"/>
                </a:highlight>
              </a:rPr>
              <a:t> субвенції з держбюджету. </a:t>
            </a:r>
            <a:endParaRPr i="1" dirty="0">
              <a:solidFill>
                <a:srgbClr val="434343"/>
              </a:solidFill>
            </a:endParaRPr>
          </a:p>
          <a:p>
            <a:pPr marL="457200" lvl="0" indent="-336550" algn="l" rtl="0">
              <a:lnSpc>
                <a:spcPct val="100000"/>
              </a:lnSpc>
              <a:spcBef>
                <a:spcPts val="1000"/>
              </a:spcBef>
              <a:spcAft>
                <a:spcPts val="0"/>
              </a:spcAft>
              <a:buClr>
                <a:srgbClr val="274E13"/>
              </a:buClr>
              <a:buSzPts val="1700"/>
              <a:buAutoNum type="arabicPeriod" startAt="6"/>
            </a:pPr>
            <a:r>
              <a:rPr lang="ru" sz="1700" b="1" dirty="0">
                <a:solidFill>
                  <a:srgbClr val="274E13"/>
                </a:solidFill>
                <a:highlight>
                  <a:srgbClr val="FFFFFF"/>
                </a:highlight>
              </a:rPr>
              <a:t>Громада може фінансувати роботи із землеустрою лише на землях комунальної власності чи на землях усієї громади?</a:t>
            </a:r>
            <a:endParaRPr sz="1700" b="1" dirty="0">
              <a:solidFill>
                <a:srgbClr val="274E13"/>
              </a:solidFill>
              <a:highlight>
                <a:srgbClr val="FFFFFF"/>
              </a:highlight>
            </a:endParaRPr>
          </a:p>
          <a:p>
            <a:pPr marL="457200" lvl="0" indent="0" algn="l" rtl="0">
              <a:lnSpc>
                <a:spcPct val="100000"/>
              </a:lnSpc>
              <a:spcBef>
                <a:spcPts val="0"/>
              </a:spcBef>
              <a:spcAft>
                <a:spcPts val="0"/>
              </a:spcAft>
              <a:buNone/>
            </a:pPr>
            <a:r>
              <a:rPr lang="ru" i="1" dirty="0">
                <a:solidFill>
                  <a:srgbClr val="434343"/>
                </a:solidFill>
                <a:highlight>
                  <a:srgbClr val="FFFFFF"/>
                </a:highlight>
              </a:rPr>
              <a:t>Громада може фінансувати роботи із землеустрою на території всієї громади на землях будь-якої форми власності, адже Законом № 1423 до законодавства було внесено відповідні зміни.</a:t>
            </a:r>
            <a:endParaRPr i="1" dirty="0">
              <a:solidFill>
                <a:srgbClr val="434343"/>
              </a:solidFill>
              <a:highlight>
                <a:srgbClr val="FFFFFF"/>
              </a:highlight>
            </a:endParaRPr>
          </a:p>
          <a:p>
            <a:pPr marL="457200" lvl="0" indent="-336550" algn="l" rtl="0">
              <a:lnSpc>
                <a:spcPct val="100000"/>
              </a:lnSpc>
              <a:spcBef>
                <a:spcPts val="1000"/>
              </a:spcBef>
              <a:spcAft>
                <a:spcPts val="0"/>
              </a:spcAft>
              <a:buClr>
                <a:srgbClr val="274E13"/>
              </a:buClr>
              <a:buSzPts val="1700"/>
              <a:buAutoNum type="arabicPeriod" startAt="7"/>
            </a:pPr>
            <a:r>
              <a:rPr lang="ru" sz="1700" b="1" dirty="0">
                <a:solidFill>
                  <a:srgbClr val="274E13"/>
                </a:solidFill>
                <a:highlight>
                  <a:srgbClr val="FFFFFF"/>
                </a:highlight>
              </a:rPr>
              <a:t>Як громаді обчислити площу або проінвентаризувати польові дороги та укласти договори оренди? </a:t>
            </a:r>
            <a:endParaRPr sz="1700" b="1" dirty="0">
              <a:solidFill>
                <a:srgbClr val="274E13"/>
              </a:solidFill>
              <a:highlight>
                <a:srgbClr val="FFFFFF"/>
              </a:highlight>
            </a:endParaRPr>
          </a:p>
          <a:p>
            <a:pPr marL="457200" lvl="0" indent="0" algn="l" rtl="0">
              <a:lnSpc>
                <a:spcPct val="100000"/>
              </a:lnSpc>
              <a:spcBef>
                <a:spcPts val="0"/>
              </a:spcBef>
              <a:spcAft>
                <a:spcPts val="0"/>
              </a:spcAft>
              <a:buNone/>
            </a:pPr>
            <a:r>
              <a:rPr lang="ru" i="1" dirty="0">
                <a:solidFill>
                  <a:srgbClr val="434343"/>
                </a:solidFill>
                <a:highlight>
                  <a:srgbClr val="FFFFFF"/>
                </a:highlight>
              </a:rPr>
              <a:t>Потрібно звернутися до сертифікованого землевпорядника для виготовлення землевпорядної документації, зареєструвати ці земельні ділянки в Державному земельному кадастрі, а права на них — у Державному реєстрі речових прав, після чого можна передавати їх в оренду землекористувачам.</a:t>
            </a:r>
            <a:endParaRPr i="1" dirty="0">
              <a:solidFill>
                <a:srgbClr val="434343"/>
              </a:solidFill>
              <a:highlight>
                <a:srgbClr val="FFFFFF"/>
              </a:highlight>
            </a:endParaRPr>
          </a:p>
          <a:p>
            <a:pPr marL="457200" lvl="0" indent="-336550" algn="l" rtl="0">
              <a:lnSpc>
                <a:spcPct val="100000"/>
              </a:lnSpc>
              <a:spcBef>
                <a:spcPts val="1000"/>
              </a:spcBef>
              <a:spcAft>
                <a:spcPts val="0"/>
              </a:spcAft>
              <a:buClr>
                <a:srgbClr val="274E13"/>
              </a:buClr>
              <a:buSzPts val="1700"/>
              <a:buAutoNum type="arabicPeriod" startAt="8"/>
            </a:pPr>
            <a:r>
              <a:rPr lang="ru" sz="1700" b="1" dirty="0">
                <a:solidFill>
                  <a:srgbClr val="274E13"/>
                </a:solidFill>
                <a:highlight>
                  <a:srgbClr val="FFFFFF"/>
                </a:highlight>
              </a:rPr>
              <a:t>Чи мають переважне право на отримання земельної ділянки у власність жителі громади? </a:t>
            </a:r>
            <a:endParaRPr sz="1700" b="1" dirty="0">
              <a:solidFill>
                <a:srgbClr val="274E13"/>
              </a:solidFill>
              <a:highlight>
                <a:srgbClr val="FFFFFF"/>
              </a:highlight>
            </a:endParaRPr>
          </a:p>
          <a:p>
            <a:pPr marL="457200" lvl="0" indent="0" algn="l" rtl="0">
              <a:lnSpc>
                <a:spcPct val="100000"/>
              </a:lnSpc>
              <a:spcBef>
                <a:spcPts val="0"/>
              </a:spcBef>
              <a:spcAft>
                <a:spcPts val="0"/>
              </a:spcAft>
              <a:buNone/>
            </a:pPr>
            <a:r>
              <a:rPr lang="ru" i="1" dirty="0">
                <a:solidFill>
                  <a:srgbClr val="434343"/>
                </a:solidFill>
                <a:highlight>
                  <a:srgbClr val="FFFFFF"/>
                </a:highlight>
              </a:rPr>
              <a:t>Ні, не мають. </a:t>
            </a:r>
            <a:endParaRPr lang="en-US" i="1" dirty="0">
              <a:solidFill>
                <a:srgbClr val="434343"/>
              </a:solidFill>
              <a:highlight>
                <a:srgbClr val="FFFFFF"/>
              </a:highlight>
            </a:endParaRPr>
          </a:p>
          <a:p>
            <a:pPr marL="800100" lvl="0" indent="-342900" algn="l" rtl="0">
              <a:lnSpc>
                <a:spcPct val="100000"/>
              </a:lnSpc>
              <a:spcBef>
                <a:spcPts val="0"/>
              </a:spcBef>
              <a:spcAft>
                <a:spcPts val="0"/>
              </a:spcAft>
              <a:buClr>
                <a:srgbClr val="304D1C"/>
              </a:buClr>
              <a:buFont typeface="+mj-lt"/>
              <a:buAutoNum type="arabicPeriod" startAt="9"/>
            </a:pPr>
            <a:endParaRPr lang="en-US" sz="1700" b="1" i="1" dirty="0">
              <a:solidFill>
                <a:srgbClr val="304D1C"/>
              </a:solidFill>
              <a:highlight>
                <a:srgbClr val="FFFFFF"/>
              </a:highlight>
            </a:endParaRPr>
          </a:p>
          <a:p>
            <a:pPr marL="464400" indent="-342900">
              <a:buClr>
                <a:srgbClr val="304D1C"/>
              </a:buClr>
              <a:buFont typeface="+mj-lt"/>
              <a:buAutoNum type="arabicPeriod" startAt="9"/>
            </a:pPr>
            <a:r>
              <a:rPr lang="uk-UA" sz="1700" b="1" dirty="0">
                <a:solidFill>
                  <a:srgbClr val="304D1C"/>
                </a:solidFill>
              </a:rPr>
              <a:t>Як громаді зареєструвати за собою земельну ділянку для передачі в оренду, яка в реєстрі світиться як державна, а на ній розташований майновий комплекс?</a:t>
            </a:r>
            <a:br>
              <a:rPr lang="uk-UA" dirty="0"/>
            </a:br>
            <a:r>
              <a:rPr lang="uk-UA" i="1" dirty="0">
                <a:solidFill>
                  <a:schemeClr val="bg2"/>
                </a:solidFill>
              </a:rPr>
              <a:t>Зареєструвати право комунальної власності на таку земельну ділянку можливо у разі, якщо розташований на ній майновий комплекс  належить не державі, а громаді або </a:t>
            </a:r>
            <a:endParaRPr lang="en-US" i="1" dirty="0">
              <a:solidFill>
                <a:schemeClr val="bg2"/>
              </a:solidFill>
            </a:endParaRPr>
          </a:p>
          <a:p>
            <a:pPr marL="121500">
              <a:buClr>
                <a:srgbClr val="304D1C"/>
              </a:buClr>
            </a:pPr>
            <a:r>
              <a:rPr lang="en-US" i="1" dirty="0">
                <a:solidFill>
                  <a:schemeClr val="bg2"/>
                </a:solidFill>
              </a:rPr>
              <a:t>       </a:t>
            </a:r>
            <a:r>
              <a:rPr lang="uk-UA" i="1" dirty="0">
                <a:solidFill>
                  <a:schemeClr val="bg2"/>
                </a:solidFill>
              </a:rPr>
              <a:t>ж знаходиться</a:t>
            </a:r>
            <a:r>
              <a:rPr lang="en-US" i="1" dirty="0">
                <a:solidFill>
                  <a:schemeClr val="bg2"/>
                </a:solidFill>
              </a:rPr>
              <a:t> </a:t>
            </a:r>
            <a:r>
              <a:rPr lang="uk-UA" i="1" dirty="0">
                <a:solidFill>
                  <a:schemeClr val="bg2"/>
                </a:solidFill>
              </a:rPr>
              <a:t>у приватній власності. </a:t>
            </a:r>
            <a:endParaRPr lang="ru-UA" dirty="0">
              <a:solidFill>
                <a:schemeClr val="bg2"/>
              </a:solidFill>
            </a:endParaRPr>
          </a:p>
          <a:p>
            <a:pPr marL="457200" lvl="0" indent="0" algn="l" rtl="0">
              <a:lnSpc>
                <a:spcPct val="100000"/>
              </a:lnSpc>
              <a:spcBef>
                <a:spcPts val="0"/>
              </a:spcBef>
              <a:spcAft>
                <a:spcPts val="0"/>
              </a:spcAft>
              <a:buNone/>
            </a:pPr>
            <a:endParaRPr i="1" dirty="0">
              <a:solidFill>
                <a:srgbClr val="434343"/>
              </a:solidFill>
              <a:highlight>
                <a:srgbClr val="FFFFFF"/>
              </a:highlight>
            </a:endParaRPr>
          </a:p>
          <a:p>
            <a:pPr marL="0" lvl="0" indent="0" algn="l" rtl="0">
              <a:lnSpc>
                <a:spcPct val="100000"/>
              </a:lnSpc>
              <a:spcBef>
                <a:spcPts val="1000"/>
              </a:spcBef>
              <a:spcAft>
                <a:spcPts val="0"/>
              </a:spcAft>
              <a:buNone/>
            </a:pPr>
            <a:endParaRPr dirty="0">
              <a:solidFill>
                <a:srgbClr val="434343"/>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4296</Words>
  <Application>Microsoft Macintosh PowerPoint</Application>
  <PresentationFormat>Произвольный</PresentationFormat>
  <Paragraphs>231</Paragraphs>
  <Slides>21</Slides>
  <Notes>21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21</vt:i4>
      </vt:variant>
    </vt:vector>
  </HeadingPairs>
  <TitlesOfParts>
    <vt:vector size="24" baseType="lpstr">
      <vt:lpstr>Arial</vt:lpstr>
      <vt:lpstr>Roboto</vt:lpstr>
      <vt:lpstr>Simple Light</vt:lpstr>
      <vt:lpstr>Презентация PowerPoint</vt:lpstr>
      <vt:lpstr>Загальні Які землі сільськогосподарського призначення можуть продаватися з 1 липня 2021 року? Згідно із Законом України «Про внесення змін до деяких законодавчих актів України щодо умов обігу земель сільськогосподарського призначення»  від 31.03.2020 з 1 липня можуть продаватися виключно землі сільськогосподарського призначення приватної форми власності. Винятком є можливість громадян викупити земельні ділянки, які належать їм на праві постійного користування, на праві довічного успадкованого володіння, або оренди (якщо така оренда виникла  шляхом переоформлення права постійного користування до 2010 року),  із державної або комунальної власності, якщо такі земельні ділянки  були надані їм для ведення селянського (фермерського) господарства. Як змінити цільове призначення земельної ділянки за межами населеного пункту? Зміна цільового призначення земельних ділянок за межами населених пунктів відбуватиметься або через розробку землевпорядної документації, або в спрощеному порядку, коли достатньо волевиявлення особи, якщо був розроблений і затверджений комплексний план просторового розвитку громади. Цільове призначення може бути змінене лише в межах дозволених видів використання земель, встановлених комплексним планом просторового розвитку громади. Приватні фірми пропонують платні програми для обліку та контролю за землями. Чому не існує подібного безкоштовного проєкту? Відповідно до ухваленого Закону «Про внесення змін до деяких законодавчих актів України щодо вдосконалення системи управління та дерегуляції у сфері земельних відносин» № 1423-ІХ в Україні орієнтовно до 27 серпня планується впровадження автоматизованої системи моніторингу земельних відносин, у межах якої здійснюватиметься облік та відстежування стану земельних відносин. Адміністратором цієї системи буде державне підприємство, що займається адмініструванням Державного земельного кадастру. Система використовуватиме дані Державного земельного кадастру, Реєстру речових прав, податкової служби, державної статистики та інших органів. Користування буде безкоштовним, а всі дані розміщуватимуться у відкритому доступі. Як відбувається передача земельних ділянок, статус яких не визначено, із державної власності в комунальну? Усі землі та земельні ділянки за межами населених пунктів (за нечисленними винятками) уже перейшли в комунальну власність із моменту набрання чинності Законом № 1423-ІХ, тобто з 27 травня 2021 року. Винятком є ділянки, право державної власності на які вже зареєстровано. Якщо це так, щоб відповідна державна земля перейшла в комунальну власність, треба внести відповідні зміни до Реєстру речових прав за заявою громади.   </vt:lpstr>
      <vt:lpstr>Який механізм зміни виду використання земель (не цільового призначення) в межах однієї категорії земель та механізм внесення даної інформації до державних реєстрів?  Зміна відомостей про вид використання земель в межах встановленого їх цільового призначення, крім земельних ділянок сільськогосподарського призначення та земель оборони, здійснюється їх власниками на підставі заяви до державного кадастрового реєстратора. З 24.07.2021 поняття “цільового використання” із законодавства виключається, але встановлюється спрощений порядок зміни цільового призначення земельних ділянок.  Який порядок проведення самоврядного контролю за використанням землі?  Відповідно до закону #1423-ІX, передбачено існування державного  та громадського контролю. Функції державного контролю також виконуватимуть органи місцевого самоврядування в обсязі, в якому вони виконували самоврядний контроль, а також, у разі прийняття окремого рішення, в обсязі додаткових повноважень, наданих законом #1423-ІХ. Останнє стосується боротьби з бур’янами, боротьби  з нецільовим призначенням земельних ділянок та боротьби з незаконним захопленням земельних ділянок.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Tatiana Kornieieva</cp:lastModifiedBy>
  <cp:revision>15</cp:revision>
  <dcterms:modified xsi:type="dcterms:W3CDTF">2021-06-16T15:21:34Z</dcterms:modified>
</cp:coreProperties>
</file>