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0" r:id="rId3"/>
    <p:sldId id="271" r:id="rId4"/>
    <p:sldId id="281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2" r:id="rId14"/>
    <p:sldId id="283" r:id="rId15"/>
    <p:sldId id="28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" y="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5D278-2AE3-4FE4-81B7-929187166DEE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ps.ligazakon.net/document/re37257?an=174" TargetMode="Externa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v0108500-21#Text" TargetMode="Externa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5" Type="http://schemas.openxmlformats.org/officeDocument/2006/relationships/hyperlink" Target="https://zakon.rada.gov.ua/laws/show/4391-17/conv#n32" TargetMode="External" /><Relationship Id="rId4" Type="http://schemas.openxmlformats.org/officeDocument/2006/relationships/hyperlink" Target="https://zakon.rada.gov.ua/laws/show/4391-17#n170" TargetMode="Externa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ps.ligazakon.net/document/re37257?an=174" TargetMode="Externa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5" Type="http://schemas.openxmlformats.org/officeDocument/2006/relationships/hyperlink" Target="https://zakon.rada.gov.ua/laws/show/435-15/conv#n3153" TargetMode="External" /><Relationship Id="rId4" Type="http://schemas.openxmlformats.org/officeDocument/2006/relationships/hyperlink" Target="https://zakon.rada.gov.ua/laws/show/436-15/conv#n1326" TargetMode="Externa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ps.ligazakon.net/document/re37257?an=174" TargetMode="Externa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ps.ligazakon.net/document/re37257?an=174" TargetMode="Externa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1342-2021-%D0%BF#Text" TargetMode="Externa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093210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ea typeface="Cambria Math" pitchFamily="18" charset="0"/>
              </a:rPr>
              <a:t>ДОРОЖНЯ КАРТА 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ea typeface="Cambria Math" pitchFamily="18" charset="0"/>
              </a:rPr>
            </a:br>
            <a:r>
              <a:rPr lang="ru-RU" b="1" dirty="0" err="1">
                <a:ea typeface="Cambria Math" pitchFamily="18" charset="0"/>
              </a:rPr>
              <a:t>страхування</a:t>
            </a:r>
            <a:r>
              <a:rPr lang="ru-RU" b="1" dirty="0">
                <a:ea typeface="Cambria Math" pitchFamily="18" charset="0"/>
              </a:rPr>
              <a:t> </a:t>
            </a:r>
            <a:r>
              <a:rPr lang="ru-RU" b="1" dirty="0" err="1">
                <a:ea typeface="Cambria Math" pitchFamily="18" charset="0"/>
              </a:rPr>
              <a:t>площ</a:t>
            </a:r>
            <a:r>
              <a:rPr lang="ru-RU" b="1" dirty="0">
                <a:ea typeface="Cambria Math" pitchFamily="18" charset="0"/>
              </a:rPr>
              <a:t> </a:t>
            </a:r>
            <a:r>
              <a:rPr lang="ru-RU" b="1" dirty="0" err="1">
                <a:ea typeface="Cambria Math" pitchFamily="18" charset="0"/>
              </a:rPr>
              <a:t>посівів</a:t>
            </a:r>
            <a:r>
              <a:rPr lang="ru-RU" b="1" dirty="0">
                <a:ea typeface="Cambria Math" pitchFamily="18" charset="0"/>
              </a:rPr>
              <a:t> </a:t>
            </a:r>
            <a:r>
              <a:rPr lang="ru-RU" b="1" dirty="0" err="1">
                <a:ea typeface="Cambria Math" pitchFamily="18" charset="0"/>
              </a:rPr>
              <a:t>озимих</a:t>
            </a:r>
            <a:r>
              <a:rPr lang="ru-RU" b="1" dirty="0">
                <a:ea typeface="Cambria Math" pitchFamily="18" charset="0"/>
              </a:rPr>
              <a:t> </a:t>
            </a:r>
            <a:r>
              <a:rPr lang="ru-RU" b="1" dirty="0" err="1">
                <a:ea typeface="Cambria Math" pitchFamily="18" charset="0"/>
              </a:rPr>
              <a:t>зернових</a:t>
            </a:r>
            <a:r>
              <a:rPr lang="ru-RU" b="1" dirty="0">
                <a:ea typeface="Cambria Math" pitchFamily="18" charset="0"/>
              </a:rPr>
              <a:t> </a:t>
            </a:r>
            <a:r>
              <a:rPr lang="ru-RU" b="1" dirty="0" err="1">
                <a:ea typeface="Cambria Math" pitchFamily="18" charset="0"/>
              </a:rPr>
              <a:t>сільськогосподарських</a:t>
            </a:r>
            <a:r>
              <a:rPr lang="ru-RU" b="1" dirty="0">
                <a:ea typeface="Cambria Math" pitchFamily="18" charset="0"/>
              </a:rPr>
              <a:t> культур</a:t>
            </a:r>
            <a:br>
              <a:rPr lang="uk-UA" b="1" dirty="0">
                <a:latin typeface="Cambria Math" pitchFamily="18" charset="0"/>
                <a:ea typeface="Cambria Math" pitchFamily="18" charset="0"/>
              </a:rPr>
            </a:br>
            <a:br>
              <a:rPr lang="uk-UA" b="1" dirty="0">
                <a:latin typeface="Cambria Math" pitchFamily="18" charset="0"/>
                <a:ea typeface="Cambria Math" pitchFamily="18" charset="0"/>
              </a:rPr>
            </a:br>
            <a:r>
              <a:rPr lang="uk-UA" b="1" dirty="0">
                <a:latin typeface="Cambria Math" pitchFamily="18" charset="0"/>
                <a:ea typeface="Cambria Math" pitchFamily="18" charset="0"/>
              </a:rPr>
              <a:t> </a:t>
            </a:r>
            <a:endParaRPr lang="ru-RU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960" y="404664"/>
            <a:ext cx="4637249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0" y="6072206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0">
            <a:extLst>
              <a:ext uri="{FF2B5EF4-FFF2-40B4-BE49-F238E27FC236}">
                <a16:creationId xmlns:a16="http://schemas.microsoft.com/office/drawing/2014/main" id="{576A38AB-671D-421D-B513-CABC4AF4F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DD1F-3394-446F-BC94-5A2A21ED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712768"/>
            <a:ext cx="792088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8.     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Дії під час настання страхового випадку</a:t>
            </a:r>
          </a:p>
          <a:p>
            <a:endParaRPr lang="uk-UA" dirty="0"/>
          </a:p>
          <a:p>
            <a:r>
              <a:rPr lang="uk-UA" dirty="0"/>
              <a:t>0)   Письмове повідомлення про страховий випадок</a:t>
            </a:r>
          </a:p>
          <a:p>
            <a:pPr algn="r"/>
            <a:r>
              <a:rPr lang="uk-UA" i="1" dirty="0">
                <a:solidFill>
                  <a:srgbClr val="FF0000"/>
                </a:solidFill>
              </a:rPr>
              <a:t>Форма повідомлення не встановлена</a:t>
            </a:r>
          </a:p>
          <a:p>
            <a:pPr marL="342900" indent="-342900">
              <a:buAutoNum type="arabicParenR"/>
            </a:pPr>
            <a:r>
              <a:rPr lang="uk-UA" dirty="0"/>
              <a:t>Подання заяви на відшкодування</a:t>
            </a:r>
          </a:p>
          <a:p>
            <a:pPr algn="r"/>
            <a:r>
              <a:rPr lang="uk-UA" i="1" dirty="0">
                <a:solidFill>
                  <a:srgbClr val="FF0000"/>
                </a:solidFill>
              </a:rPr>
              <a:t>Форма заяви на відшкодування не встановлена</a:t>
            </a:r>
          </a:p>
          <a:p>
            <a:endParaRPr lang="uk-UA" dirty="0"/>
          </a:p>
          <a:p>
            <a:pPr marL="342900" indent="-342900">
              <a:buAutoNum type="arabicParenR"/>
            </a:pPr>
            <a:r>
              <a:rPr lang="uk-UA" dirty="0"/>
              <a:t>Оформлення акту огляду посівів</a:t>
            </a:r>
          </a:p>
          <a:p>
            <a:pPr algn="r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Форма акту весняного огляду 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наказ Мінагрополітики № 385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від 25.11.2021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arenR"/>
            </a:pPr>
            <a:endParaRPr lang="uk-UA" dirty="0"/>
          </a:p>
          <a:p>
            <a:pPr marL="342900" indent="-342900">
              <a:buAutoNum type="arabicParenR"/>
            </a:pPr>
            <a:r>
              <a:rPr lang="uk-UA" dirty="0"/>
              <a:t>Складання страхового акту	</a:t>
            </a:r>
          </a:p>
          <a:p>
            <a:pPr algn="r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Форма страхового акту 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наказ Мінагрополітики № 385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від 25.11.202</a:t>
            </a:r>
            <a:endParaRPr lang="uk-UA" dirty="0"/>
          </a:p>
          <a:p>
            <a:endParaRPr lang="uk-UA" dirty="0"/>
          </a:p>
          <a:p>
            <a:endParaRPr lang="uk-UA" sz="1600" dirty="0"/>
          </a:p>
          <a:p>
            <a:endParaRPr lang="uk-UA" sz="1400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A8D92C2F-4FCD-4423-A479-998C66426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</p:spTree>
    <p:extLst>
      <p:ext uri="{BB962C8B-B14F-4D97-AF65-F5344CB8AC3E}">
        <p14:creationId xmlns:p14="http://schemas.microsoft.com/office/powerpoint/2010/main" val="1943561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DD1F-3394-446F-BC94-5A2A21ED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712768"/>
            <a:ext cx="792088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9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.     Отримання страхового відшкодування</a:t>
            </a:r>
          </a:p>
          <a:p>
            <a:endParaRPr lang="uk-UA" dirty="0"/>
          </a:p>
          <a:p>
            <a:r>
              <a:rPr lang="uk-UA" dirty="0"/>
              <a:t>Протягом </a:t>
            </a:r>
            <a:r>
              <a:rPr lang="uk-UA" b="1" dirty="0"/>
              <a:t>14 календарних днів </a:t>
            </a:r>
            <a:r>
              <a:rPr lang="uk-UA" dirty="0"/>
              <a:t>після підписання страхового акту</a:t>
            </a:r>
          </a:p>
          <a:p>
            <a:endParaRPr lang="uk-UA" dirty="0"/>
          </a:p>
          <a:p>
            <a:r>
              <a:rPr lang="uk-UA" dirty="0"/>
              <a:t>Потрібно знищити відшкодовані посіви </a:t>
            </a:r>
            <a:r>
              <a:rPr lang="uk-UA" b="1" dirty="0"/>
              <a:t>до 15 травня 	</a:t>
            </a:r>
          </a:p>
          <a:p>
            <a:endParaRPr lang="uk-UA" dirty="0"/>
          </a:p>
          <a:p>
            <a:endParaRPr lang="uk-UA" sz="1600" dirty="0"/>
          </a:p>
          <a:p>
            <a:endParaRPr lang="uk-UA" sz="1400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2745A21F-B6E9-4D36-A555-46162A7C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</p:spTree>
    <p:extLst>
      <p:ext uri="{BB962C8B-B14F-4D97-AF65-F5344CB8AC3E}">
        <p14:creationId xmlns:p14="http://schemas.microsoft.com/office/powerpoint/2010/main" val="4039845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DD1F-3394-446F-BC94-5A2A21ED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819109"/>
            <a:ext cx="792088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10.   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Загальний коментар</a:t>
            </a:r>
          </a:p>
          <a:p>
            <a:endParaRPr lang="uk-UA" dirty="0"/>
          </a:p>
          <a:p>
            <a:r>
              <a:rPr lang="uk-UA" dirty="0"/>
              <a:t>а) інструмент неробочий: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строки минули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на інші випадки нормативної бази немає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перелік страхових компаній відсутній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форма заявки на отримання компенсації не затверджена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форма перелік підприємств на компенсацію не затверджена</a:t>
            </a:r>
          </a:p>
          <a:p>
            <a:endParaRPr lang="uk-UA" dirty="0"/>
          </a:p>
          <a:p>
            <a:r>
              <a:rPr lang="uk-UA" dirty="0"/>
              <a:t>б) протиправне обмеження сфери страхування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озимі культури – лише зернові, лише пшениця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випало індексне страхування</a:t>
            </a:r>
          </a:p>
          <a:p>
            <a:endParaRPr lang="uk-UA" dirty="0"/>
          </a:p>
          <a:p>
            <a:r>
              <a:rPr lang="uk-UA" dirty="0"/>
              <a:t>в) обмеження не унормовані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Мінагрополітики може встановлювати перелік видів продукції і ризиків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Мінагрополітики не має права обмежувати формування нормативної бази</a:t>
            </a:r>
            <a:endParaRPr lang="uk-UA" sz="1400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2145C48C-63FD-46DD-89F0-1E514E254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</p:spTree>
    <p:extLst>
      <p:ext uri="{BB962C8B-B14F-4D97-AF65-F5344CB8AC3E}">
        <p14:creationId xmlns:p14="http://schemas.microsoft.com/office/powerpoint/2010/main" val="631288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DD1F-3394-446F-BC94-5A2A21ED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819109"/>
            <a:ext cx="792088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10.   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Загальний коментар</a:t>
            </a:r>
          </a:p>
          <a:p>
            <a:endParaRPr lang="uk-UA" dirty="0"/>
          </a:p>
          <a:p>
            <a:r>
              <a:rPr lang="uk-UA" dirty="0"/>
              <a:t>г) нормативна база заплутана максимально: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різні визначення страхового випадку в Законі і Умовах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різні визначення для кількості рослин на 1 м2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код озимих культур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нумерація стовпців в переліку культур на страхування</a:t>
            </a:r>
          </a:p>
          <a:p>
            <a:pPr algn="r"/>
            <a:r>
              <a:rPr lang="uk-UA" i="1" dirty="0">
                <a:solidFill>
                  <a:srgbClr val="FF0000"/>
                </a:solidFill>
              </a:rPr>
              <a:t>жодний нормативний документ не потребував дорожньої карти</a:t>
            </a:r>
          </a:p>
          <a:p>
            <a:endParaRPr lang="uk-UA" sz="800" dirty="0"/>
          </a:p>
          <a:p>
            <a:r>
              <a:rPr lang="uk-UA" dirty="0"/>
              <a:t>д) логіка формування нормативної бази сумнівна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страховий продукт та стандартизований страховий продукт (закон)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стандартизований страховий продукт та умови страхування (наказ 385)</a:t>
            </a:r>
          </a:p>
          <a:p>
            <a:endParaRPr lang="uk-UA" sz="800" dirty="0"/>
          </a:p>
          <a:p>
            <a:r>
              <a:rPr lang="uk-UA" dirty="0"/>
              <a:t>е) зроблене все для того, щоб страхування номінально існувало, але практично не діяло</a:t>
            </a:r>
          </a:p>
          <a:p>
            <a:pPr algn="r"/>
            <a:r>
              <a:rPr lang="uk-UA" i="1" dirty="0">
                <a:solidFill>
                  <a:srgbClr val="FF0000"/>
                </a:solidFill>
              </a:rPr>
              <a:t>осінь 2020</a:t>
            </a:r>
          </a:p>
          <a:p>
            <a:endParaRPr lang="uk-UA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2145C48C-63FD-46DD-89F0-1E514E254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</p:spTree>
    <p:extLst>
      <p:ext uri="{BB962C8B-B14F-4D97-AF65-F5344CB8AC3E}">
        <p14:creationId xmlns:p14="http://schemas.microsoft.com/office/powerpoint/2010/main" val="4069877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DD1F-3394-446F-BC94-5A2A21ED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928670"/>
            <a:ext cx="792088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10.   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Загальний коментар</a:t>
            </a:r>
          </a:p>
          <a:p>
            <a:endParaRPr lang="uk-UA" dirty="0"/>
          </a:p>
          <a:p>
            <a:r>
              <a:rPr lang="uk-UA" b="1" dirty="0"/>
              <a:t>є) автора!!!!</a:t>
            </a:r>
          </a:p>
          <a:p>
            <a:endParaRPr lang="uk-UA" b="1" dirty="0"/>
          </a:p>
          <a:p>
            <a:pPr marL="800100" lvl="1" indent="-342900">
              <a:buAutoNum type="arabicParenR"/>
            </a:pPr>
            <a:r>
              <a:rPr lang="uk-UA" dirty="0"/>
              <a:t>Мінагрополітики</a:t>
            </a:r>
          </a:p>
          <a:p>
            <a:pPr lvl="2"/>
            <a:r>
              <a:rPr lang="uk-UA" b="1" dirty="0" err="1"/>
              <a:t>Баграт</a:t>
            </a:r>
            <a:r>
              <a:rPr lang="uk-UA" b="1" dirty="0"/>
              <a:t> </a:t>
            </a:r>
            <a:r>
              <a:rPr lang="uk-UA" b="1" dirty="0" err="1"/>
              <a:t>Аіджанов</a:t>
            </a:r>
            <a:r>
              <a:rPr lang="uk-UA" dirty="0"/>
              <a:t>, директор фінансово-економічного департаменту</a:t>
            </a:r>
          </a:p>
          <a:p>
            <a:pPr lvl="2"/>
            <a:r>
              <a:rPr lang="uk-UA" b="1" dirty="0"/>
              <a:t>Роман Лещенко</a:t>
            </a:r>
            <a:r>
              <a:rPr lang="uk-UA" dirty="0"/>
              <a:t>, міністр</a:t>
            </a:r>
          </a:p>
          <a:p>
            <a:pPr lvl="2" algn="r"/>
            <a:r>
              <a:rPr lang="uk-UA" b="1" dirty="0">
                <a:solidFill>
                  <a:srgbClr val="FF0000"/>
                </a:solidFill>
              </a:rPr>
              <a:t>Тарас Висоцький, Сергій </a:t>
            </a:r>
            <a:r>
              <a:rPr lang="uk-UA" b="1" dirty="0" err="1">
                <a:solidFill>
                  <a:srgbClr val="FF0000"/>
                </a:solidFill>
              </a:rPr>
              <a:t>Карасевич</a:t>
            </a:r>
            <a:endParaRPr lang="uk-UA" b="1" dirty="0">
              <a:solidFill>
                <a:srgbClr val="FF0000"/>
              </a:solidFill>
            </a:endParaRPr>
          </a:p>
          <a:p>
            <a:pPr marL="800100" lvl="1" indent="-342900">
              <a:buFontTx/>
              <a:buAutoNum type="arabicParenR"/>
            </a:pPr>
            <a:r>
              <a:rPr lang="uk-UA" dirty="0"/>
              <a:t>НБУ</a:t>
            </a:r>
          </a:p>
          <a:p>
            <a:pPr lvl="1"/>
            <a:r>
              <a:rPr lang="uk-UA" dirty="0"/>
              <a:t>	Кирило Шевченко, голова НБУ</a:t>
            </a:r>
          </a:p>
          <a:p>
            <a:pPr lvl="1"/>
            <a:endParaRPr lang="uk-UA" dirty="0"/>
          </a:p>
          <a:p>
            <a:pPr lvl="1"/>
            <a:r>
              <a:rPr lang="uk-UA" dirty="0"/>
              <a:t>3)   </a:t>
            </a:r>
            <a:r>
              <a:rPr lang="uk-UA" dirty="0" err="1"/>
              <a:t>Міндовкілля</a:t>
            </a:r>
            <a:endParaRPr lang="uk-UA" dirty="0"/>
          </a:p>
          <a:p>
            <a:pPr lvl="1"/>
            <a:r>
              <a:rPr lang="uk-UA" dirty="0"/>
              <a:t>	</a:t>
            </a:r>
            <a:r>
              <a:rPr lang="uk-UA" b="1" dirty="0"/>
              <a:t>Роман </a:t>
            </a:r>
            <a:r>
              <a:rPr lang="uk-UA" b="1" dirty="0" err="1"/>
              <a:t>Абрамовський</a:t>
            </a:r>
            <a:r>
              <a:rPr lang="uk-UA" dirty="0"/>
              <a:t>, міністр                             </a:t>
            </a:r>
            <a:r>
              <a:rPr lang="uk-UA" i="1" dirty="0">
                <a:solidFill>
                  <a:srgbClr val="FF0000"/>
                </a:solidFill>
              </a:rPr>
              <a:t>участь не передбачена</a:t>
            </a:r>
          </a:p>
          <a:p>
            <a:pPr marL="800100" lvl="1" indent="-342900">
              <a:buAutoNum type="arabicParenR" startAt="4"/>
            </a:pPr>
            <a:endParaRPr lang="uk-UA" dirty="0"/>
          </a:p>
          <a:p>
            <a:pPr marL="800100" lvl="1" indent="-342900">
              <a:buAutoNum type="arabicParenR" startAt="4"/>
            </a:pPr>
            <a:r>
              <a:rPr lang="uk-UA" dirty="0"/>
              <a:t>Державна регуляторна служба </a:t>
            </a:r>
          </a:p>
          <a:p>
            <a:pPr lvl="1"/>
            <a:r>
              <a:rPr lang="uk-UA" dirty="0"/>
              <a:t>	</a:t>
            </a:r>
            <a:r>
              <a:rPr lang="uk-UA" b="1" dirty="0"/>
              <a:t>Олексій Кучер, </a:t>
            </a:r>
            <a:r>
              <a:rPr lang="uk-UA" dirty="0"/>
              <a:t>голова                                            </a:t>
            </a:r>
            <a:r>
              <a:rPr lang="uk-UA" i="1" dirty="0">
                <a:solidFill>
                  <a:srgbClr val="FF0000"/>
                </a:solidFill>
              </a:rPr>
              <a:t>участь не передбачена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2145C48C-63FD-46DD-89F0-1E514E254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</p:spTree>
    <p:extLst>
      <p:ext uri="{BB962C8B-B14F-4D97-AF65-F5344CB8AC3E}">
        <p14:creationId xmlns:p14="http://schemas.microsoft.com/office/powerpoint/2010/main" val="1019906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DD1F-3394-446F-BC94-5A2A21ED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928670"/>
            <a:ext cx="7920880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10.   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Загальний коментар</a:t>
            </a:r>
          </a:p>
          <a:p>
            <a:endParaRPr lang="uk-UA" dirty="0"/>
          </a:p>
          <a:p>
            <a:r>
              <a:rPr lang="uk-UA" b="1" dirty="0"/>
              <a:t>Короткострокова перспектива</a:t>
            </a:r>
          </a:p>
          <a:p>
            <a:pPr lvl="1"/>
            <a:endParaRPr lang="uk-UA" sz="5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Визнати, що сформована нормативна база сформована неналежним чином – вкрай низької якості та не відповідає нормам юридичної техніки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Змусити Мінагрополітики сформувати належну підзаконну базу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Повернутися на початок роботи з страхуванням з держпідтримкою станом на літо 2020 року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2145C48C-63FD-46DD-89F0-1E514E254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958522B5-C542-4A2F-B648-86983E65C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3970495"/>
            <a:ext cx="792088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r>
              <a:rPr lang="uk-UA" b="1" dirty="0"/>
              <a:t>Довгострокова перспектива</a:t>
            </a:r>
          </a:p>
          <a:p>
            <a:pPr lvl="1"/>
            <a:endParaRPr lang="uk-UA" sz="5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/>
              <a:t>Відкрити вітчизняний ринок для послуг страхування іноземних компаній</a:t>
            </a:r>
          </a:p>
        </p:txBody>
      </p:sp>
    </p:spTree>
    <p:extLst>
      <p:ext uri="{BB962C8B-B14F-4D97-AF65-F5344CB8AC3E}">
        <p14:creationId xmlns:p14="http://schemas.microsoft.com/office/powerpoint/2010/main" val="392348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DD1F-3394-446F-BC94-5A2A21ED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712768"/>
            <a:ext cx="7920880" cy="490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endParaRPr lang="uk-UA" dirty="0"/>
          </a:p>
          <a:p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Основні етапи</a:t>
            </a:r>
            <a:endParaRPr lang="uk-UA" sz="2000" dirty="0">
              <a:latin typeface="+mj-lt"/>
            </a:endParaRPr>
          </a:p>
          <a:p>
            <a:endParaRPr lang="uk-UA" dirty="0"/>
          </a:p>
          <a:p>
            <a:pPr marL="342900" indent="-342900">
              <a:buAutoNum type="arabicPeriod"/>
            </a:pPr>
            <a:r>
              <a:rPr lang="uk-UA" dirty="0"/>
              <a:t>Обрання страхової компанії	</a:t>
            </a:r>
          </a:p>
          <a:p>
            <a:endParaRPr lang="uk-UA" sz="500" dirty="0"/>
          </a:p>
          <a:p>
            <a:r>
              <a:rPr lang="uk-UA" dirty="0"/>
              <a:t>2.   Подання заяви на страхування</a:t>
            </a:r>
          </a:p>
          <a:p>
            <a:endParaRPr lang="uk-UA" sz="500" dirty="0"/>
          </a:p>
          <a:p>
            <a:pPr marL="342900" indent="-342900">
              <a:buAutoNum type="arabicPeriod" startAt="3"/>
            </a:pPr>
            <a:r>
              <a:rPr lang="uk-UA" dirty="0"/>
              <a:t>Складання переліку застрахованих площ</a:t>
            </a:r>
          </a:p>
          <a:p>
            <a:endParaRPr lang="uk-UA" sz="500" dirty="0"/>
          </a:p>
          <a:p>
            <a:pPr marL="342900" indent="-342900">
              <a:buAutoNum type="arabicPeriod" startAt="4"/>
            </a:pPr>
            <a:r>
              <a:rPr lang="uk-UA" dirty="0"/>
              <a:t>Складання акту огляду посівів</a:t>
            </a:r>
          </a:p>
          <a:p>
            <a:pPr marL="342900" indent="-342900">
              <a:buAutoNum type="arabicPeriod" startAt="4"/>
            </a:pPr>
            <a:endParaRPr lang="uk-UA" sz="500" dirty="0"/>
          </a:p>
          <a:p>
            <a:pPr marL="342900" indent="-342900">
              <a:buAutoNum type="arabicPeriod" startAt="5"/>
            </a:pPr>
            <a:r>
              <a:rPr lang="uk-UA" dirty="0"/>
              <a:t>Укладання договору страхування</a:t>
            </a:r>
          </a:p>
          <a:p>
            <a:pPr marL="342900" indent="-342900">
              <a:buAutoNum type="arabicPeriod" startAt="5"/>
            </a:pPr>
            <a:endParaRPr lang="uk-UA" sz="500" dirty="0"/>
          </a:p>
          <a:p>
            <a:pPr marL="342900" indent="-342900">
              <a:buAutoNum type="arabicPeriod" startAt="6"/>
            </a:pPr>
            <a:r>
              <a:rPr lang="uk-UA" dirty="0"/>
              <a:t>Отримання компенсації за страховий платіж</a:t>
            </a:r>
          </a:p>
          <a:p>
            <a:pPr marL="342900" indent="-342900">
              <a:buAutoNum type="arabicPeriod" startAt="6"/>
            </a:pPr>
            <a:endParaRPr lang="uk-UA" sz="500" dirty="0"/>
          </a:p>
          <a:p>
            <a:pPr marL="342900" indent="-342900">
              <a:buAutoNum type="arabicPeriod" startAt="7"/>
            </a:pPr>
            <a:r>
              <a:rPr lang="uk-UA" dirty="0"/>
              <a:t>Дії під час чинності договору страхування </a:t>
            </a:r>
            <a:r>
              <a:rPr lang="uk-UA" sz="1600" dirty="0"/>
              <a:t>(до настання страхового випадку)</a:t>
            </a:r>
          </a:p>
          <a:p>
            <a:pPr marL="342900" indent="-342900">
              <a:buAutoNum type="arabicPeriod" startAt="7"/>
            </a:pPr>
            <a:endParaRPr lang="uk-UA" sz="500" dirty="0"/>
          </a:p>
          <a:p>
            <a:pPr marL="342900" indent="-342900">
              <a:buAutoNum type="arabicPeriod" startAt="8"/>
            </a:pPr>
            <a:r>
              <a:rPr lang="uk-UA" dirty="0"/>
              <a:t>Дії під час настання страхового випадку</a:t>
            </a:r>
          </a:p>
          <a:p>
            <a:pPr marL="342900" indent="-342900">
              <a:buAutoNum type="arabicPeriod" startAt="8"/>
            </a:pPr>
            <a:endParaRPr lang="uk-UA" sz="500" dirty="0"/>
          </a:p>
          <a:p>
            <a:pPr marL="342900" indent="-342900">
              <a:buAutoNum type="arabicPeriod" startAt="9"/>
            </a:pPr>
            <a:r>
              <a:rPr lang="uk-UA" dirty="0"/>
              <a:t>Отримання страхового відшкодування</a:t>
            </a:r>
          </a:p>
          <a:p>
            <a:pPr marL="342900" indent="-342900">
              <a:buAutoNum type="arabicPeriod" startAt="9"/>
            </a:pPr>
            <a:endParaRPr lang="uk-UA" sz="500" dirty="0"/>
          </a:p>
          <a:p>
            <a:pPr marL="342900" indent="-342900">
              <a:buAutoNum type="arabicPeriod" startAt="10"/>
            </a:pPr>
            <a:r>
              <a:rPr lang="uk-UA" dirty="0"/>
              <a:t>Загальний коментар</a:t>
            </a:r>
          </a:p>
          <a:p>
            <a:endParaRPr lang="uk-UA" sz="1400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EF9DED5F-CACB-43EF-A2EB-0A91EBB80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</p:spTree>
    <p:extLst>
      <p:ext uri="{BB962C8B-B14F-4D97-AF65-F5344CB8AC3E}">
        <p14:creationId xmlns:p14="http://schemas.microsoft.com/office/powerpoint/2010/main" val="343597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DD1F-3394-446F-BC94-5A2A21ED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712768"/>
            <a:ext cx="792088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1.     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Обрання страхової компанії</a:t>
            </a:r>
            <a:endParaRPr lang="uk-UA" dirty="0"/>
          </a:p>
          <a:p>
            <a:r>
              <a:rPr lang="uk-UA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Вимоги до страхових компаній 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постанова НБУ №108 від 20.10.2021</a:t>
            </a:r>
            <a:endParaRPr lang="uk-UA" sz="18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8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Мінагрополітики оприлюднює перелік страховиків 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стаття 26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Закону</a:t>
            </a:r>
          </a:p>
          <a:p>
            <a:pPr algn="r"/>
            <a:r>
              <a:rPr lang="uk-UA" i="1" dirty="0">
                <a:solidFill>
                  <a:srgbClr val="FF0000"/>
                </a:solidFill>
              </a:rPr>
              <a:t>Меморандум не укладений, </a:t>
            </a:r>
          </a:p>
          <a:p>
            <a:pPr algn="r"/>
            <a:r>
              <a:rPr lang="uk-UA" i="1" dirty="0">
                <a:solidFill>
                  <a:srgbClr val="FF0000"/>
                </a:solidFill>
              </a:rPr>
              <a:t>Перелік відсутній – Мінагрополітики і НБУ</a:t>
            </a:r>
          </a:p>
          <a:p>
            <a:pPr algn="r"/>
            <a:r>
              <a:rPr lang="uk-UA" sz="800" i="1" dirty="0">
                <a:solidFill>
                  <a:srgbClr val="FF000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Мінагрополітики збирає </a:t>
            </a:r>
            <a:r>
              <a:rPr lang="uk-UA" dirty="0" err="1"/>
              <a:t>інфо</a:t>
            </a:r>
            <a:r>
              <a:rPr lang="uk-UA" dirty="0"/>
              <a:t> про кожен укладений, продовжений або припинений договір, кожен випадок виплати страхового відшкодування або відмови у його виплаті про кожен укладений, продовжений або припинений договір страхування, кожен випадок виплати страхового відшкодування або відмови у виплаті відшкодування 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п.6 статті 4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Закону</a:t>
            </a:r>
            <a:endParaRPr lang="uk-UA" dirty="0"/>
          </a:p>
          <a:p>
            <a:pPr algn="r"/>
            <a:r>
              <a:rPr lang="uk-UA" i="1" dirty="0">
                <a:solidFill>
                  <a:srgbClr val="FF0000"/>
                </a:solidFill>
              </a:rPr>
              <a:t>Мінагрополітики не зобов'язане її публікувати </a:t>
            </a:r>
          </a:p>
          <a:p>
            <a:pPr algn="r"/>
            <a:endParaRPr lang="uk-UA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solidFill>
                  <a:srgbClr val="FF0000"/>
                </a:solidFill>
              </a:rPr>
              <a:t>!!  </a:t>
            </a:r>
            <a:r>
              <a:rPr lang="uk-UA" dirty="0"/>
              <a:t>Офіційна інформація на сайті Мінагрополітики</a:t>
            </a:r>
          </a:p>
          <a:p>
            <a:r>
              <a:rPr lang="uk-UA" b="1" dirty="0">
                <a:solidFill>
                  <a:srgbClr val="FF0000"/>
                </a:solidFill>
              </a:rPr>
              <a:t>!!  </a:t>
            </a:r>
            <a:r>
              <a:rPr lang="uk-UA" dirty="0"/>
              <a:t>Інформація з Інтернету – треті джерела</a:t>
            </a:r>
          </a:p>
          <a:p>
            <a:r>
              <a:rPr lang="uk-UA" b="1" dirty="0">
                <a:solidFill>
                  <a:srgbClr val="FF0000"/>
                </a:solidFill>
              </a:rPr>
              <a:t>!!  </a:t>
            </a:r>
            <a:r>
              <a:rPr lang="uk-UA" b="1" dirty="0"/>
              <a:t>«</a:t>
            </a:r>
            <a:r>
              <a:rPr lang="uk-UA" dirty="0"/>
              <a:t>Сарафанне радіо»</a:t>
            </a:r>
          </a:p>
          <a:p>
            <a:r>
              <a:rPr lang="uk-UA" b="1" dirty="0">
                <a:solidFill>
                  <a:srgbClr val="FF0000"/>
                </a:solidFill>
              </a:rPr>
              <a:t>!!  </a:t>
            </a:r>
            <a:r>
              <a:rPr lang="uk-UA" dirty="0"/>
              <a:t>Пройти етапи до укладання договору з декількома компаніями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0FC97DC1-AA55-47A1-A91B-85561EDB4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</p:spTree>
    <p:extLst>
      <p:ext uri="{BB962C8B-B14F-4D97-AF65-F5344CB8AC3E}">
        <p14:creationId xmlns:p14="http://schemas.microsoft.com/office/powerpoint/2010/main" val="4258171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DD1F-3394-446F-BC94-5A2A21ED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712768"/>
            <a:ext cx="828092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2.     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Подання заяви на страхування</a:t>
            </a:r>
          </a:p>
          <a:p>
            <a:endParaRPr lang="uk-UA" dirty="0"/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заяви 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наказ Мінагрополітики № 385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від 25.11.2021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uk-UA" i="1" dirty="0">
                <a:solidFill>
                  <a:srgbClr val="FF0000"/>
                </a:solidFill>
              </a:rPr>
              <a:t>Протокол про наміри, попередній договір 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стаття 182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ГК, 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стаття 635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ЦК</a:t>
            </a:r>
            <a:endParaRPr lang="uk-UA" i="1" dirty="0">
              <a:solidFill>
                <a:srgbClr val="FF0000"/>
              </a:solidFill>
            </a:endParaRPr>
          </a:p>
          <a:p>
            <a:endParaRPr lang="uk-UA" b="1" dirty="0">
              <a:solidFill>
                <a:srgbClr val="FF0000"/>
              </a:solidFill>
            </a:endParaRPr>
          </a:p>
          <a:p>
            <a:r>
              <a:rPr lang="uk-UA" b="1" dirty="0">
                <a:solidFill>
                  <a:srgbClr val="FF0000"/>
                </a:solidFill>
              </a:rPr>
              <a:t>!!  </a:t>
            </a:r>
            <a:r>
              <a:rPr lang="uk-UA" dirty="0"/>
              <a:t>Бланк заяви варто отримати від страховика з його реквізитами</a:t>
            </a:r>
          </a:p>
          <a:p>
            <a:endParaRPr lang="uk-UA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інформація про підприємство (пункт 1)</a:t>
            </a:r>
          </a:p>
          <a:p>
            <a:endParaRPr lang="uk-UA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інформація про наявність договорів та наміри їх укласти (пункти 2,3)</a:t>
            </a:r>
          </a:p>
          <a:p>
            <a:endParaRPr lang="uk-UA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інформація про виробничі витрати (пункт 5)</a:t>
            </a:r>
          </a:p>
          <a:p>
            <a:endParaRPr lang="uk-UA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г) інформація про озиму культуру (пункт 6) </a:t>
            </a:r>
          </a:p>
          <a:p>
            <a:endParaRPr lang="uk-UA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д) інформація про об‘єкт страхування (пункт 7)</a:t>
            </a:r>
            <a:endParaRPr lang="ru-UA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1400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94EEAA39-7511-4438-88EE-65162A7C1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</p:spTree>
    <p:extLst>
      <p:ext uri="{BB962C8B-B14F-4D97-AF65-F5344CB8AC3E}">
        <p14:creationId xmlns:p14="http://schemas.microsoft.com/office/powerpoint/2010/main" val="3657229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DD1F-3394-446F-BC94-5A2A21ED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712768"/>
            <a:ext cx="792088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3.     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Складання переліку застрахованих площ</a:t>
            </a:r>
          </a:p>
          <a:p>
            <a:endParaRPr lang="uk-UA" dirty="0"/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Переліку застрахованих площ озимих </a:t>
            </a:r>
          </a:p>
          <a:p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наказ Мінагрополітики № 385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від 25.11.2021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uk-UA" dirty="0"/>
          </a:p>
          <a:p>
            <a:endParaRPr lang="uk-UA" sz="1600" dirty="0"/>
          </a:p>
          <a:p>
            <a:endParaRPr lang="uk-UA" sz="1400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960A09CD-E63B-4A51-A54F-31E1308D0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</p:spTree>
    <p:extLst>
      <p:ext uri="{BB962C8B-B14F-4D97-AF65-F5344CB8AC3E}">
        <p14:creationId xmlns:p14="http://schemas.microsoft.com/office/powerpoint/2010/main" val="129942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DD1F-3394-446F-BC94-5A2A21ED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712768"/>
            <a:ext cx="792088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4.     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Складання акту огляду посівів</a:t>
            </a:r>
          </a:p>
          <a:p>
            <a:endParaRPr lang="uk-UA" dirty="0"/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Акту огляду посівів +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Інструкція по його заповненню </a:t>
            </a: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наказ Мінагрополітики № 385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від 25.11.2021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uk-UA" dirty="0"/>
          </a:p>
          <a:p>
            <a:r>
              <a:rPr lang="uk-UA" dirty="0"/>
              <a:t>Огляд здійснюється (і складається акт) з </a:t>
            </a:r>
            <a:r>
              <a:rPr lang="uk-UA" b="1" dirty="0"/>
              <a:t>15 жовтня по 20 грудня включно</a:t>
            </a:r>
          </a:p>
          <a:p>
            <a:endParaRPr lang="uk-UA" b="1" dirty="0"/>
          </a:p>
          <a:p>
            <a:r>
              <a:rPr lang="uk-UA" dirty="0"/>
              <a:t>Для того, щоб отримати відшкодування в поточному році:</a:t>
            </a:r>
          </a:p>
          <a:p>
            <a:pPr algn="r"/>
            <a:r>
              <a:rPr lang="uk-UA" i="1" dirty="0">
                <a:solidFill>
                  <a:srgbClr val="FF0000"/>
                </a:solidFill>
              </a:rPr>
              <a:t>з </a:t>
            </a:r>
            <a:r>
              <a:rPr lang="uk-UA" b="1" i="1" dirty="0">
                <a:solidFill>
                  <a:srgbClr val="FF0000"/>
                </a:solidFill>
              </a:rPr>
              <a:t>15 жовтня по 9 листопада</a:t>
            </a:r>
            <a:endParaRPr lang="uk-UA" i="1" dirty="0">
              <a:solidFill>
                <a:srgbClr val="FF0000"/>
              </a:solidFill>
            </a:endParaRPr>
          </a:p>
          <a:p>
            <a:r>
              <a:rPr lang="uk-UA" b="1" dirty="0"/>
              <a:t> 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68A0C27-EDE0-4319-AB74-95EABF8DF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</p:spTree>
    <p:extLst>
      <p:ext uri="{BB962C8B-B14F-4D97-AF65-F5344CB8AC3E}">
        <p14:creationId xmlns:p14="http://schemas.microsoft.com/office/powerpoint/2010/main" val="885201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DD1F-3394-446F-BC94-5A2A21ED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712768"/>
            <a:ext cx="828092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5.     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Укладання договору страхування</a:t>
            </a:r>
          </a:p>
          <a:p>
            <a:endParaRPr lang="uk-UA" dirty="0"/>
          </a:p>
          <a:p>
            <a:r>
              <a:rPr lang="uk-UA" dirty="0"/>
              <a:t>1.   Загальні відомості	</a:t>
            </a:r>
          </a:p>
          <a:p>
            <a:pPr marL="342900" indent="-342900">
              <a:buAutoNum type="arabicPeriod" startAt="2"/>
            </a:pPr>
            <a:r>
              <a:rPr lang="uk-UA" dirty="0"/>
              <a:t>Предмет договору</a:t>
            </a:r>
          </a:p>
          <a:p>
            <a:pPr marL="342900" indent="-342900">
              <a:buAutoNum type="arabicPeriod" startAt="2"/>
            </a:pPr>
            <a:r>
              <a:rPr lang="uk-UA" dirty="0"/>
              <a:t>Страхові випадки</a:t>
            </a:r>
          </a:p>
          <a:p>
            <a:pPr marL="342900" indent="-342900">
              <a:buAutoNum type="arabicPeriod" startAt="2"/>
            </a:pPr>
            <a:r>
              <a:rPr lang="uk-UA" dirty="0"/>
              <a:t>Умови здійснення страхової виплати</a:t>
            </a:r>
          </a:p>
          <a:p>
            <a:pPr marL="342900" indent="-342900">
              <a:buAutoNum type="arabicPeriod" startAt="2"/>
            </a:pPr>
            <a:r>
              <a:rPr lang="uk-UA" dirty="0"/>
              <a:t>Права і обов'язки сторін договору</a:t>
            </a:r>
          </a:p>
          <a:p>
            <a:pPr marL="342900" indent="-342900">
              <a:buAutoNum type="arabicPeriod" startAt="2"/>
            </a:pPr>
            <a:r>
              <a:rPr lang="uk-UA" dirty="0"/>
              <a:t>Відповідальність сторін за невиконання або неналежне виконання договору</a:t>
            </a:r>
          </a:p>
          <a:p>
            <a:pPr marL="342900" indent="-342900">
              <a:buAutoNum type="arabicPeriod" startAt="2"/>
            </a:pPr>
            <a:r>
              <a:rPr lang="uk-UA" dirty="0"/>
              <a:t>Інші умови</a:t>
            </a:r>
          </a:p>
          <a:p>
            <a:pPr marL="342900" indent="-342900">
              <a:buAutoNum type="arabicPeriod" startAt="2"/>
            </a:pPr>
            <a:r>
              <a:rPr lang="uk-UA" dirty="0"/>
              <a:t>Реквізити та підписи сторін</a:t>
            </a:r>
          </a:p>
          <a:p>
            <a:pPr marL="342900" indent="-342900">
              <a:buAutoNum type="arabicPeriod" startAt="2"/>
            </a:pPr>
            <a:r>
              <a:rPr lang="uk-UA" dirty="0"/>
              <a:t>Додатки</a:t>
            </a:r>
          </a:p>
          <a:p>
            <a:endParaRPr lang="uk-UA" dirty="0"/>
          </a:p>
          <a:p>
            <a:r>
              <a:rPr lang="uk-UA" b="1" dirty="0">
                <a:solidFill>
                  <a:srgbClr val="FF0000"/>
                </a:solidFill>
              </a:rPr>
              <a:t>!! </a:t>
            </a:r>
            <a:r>
              <a:rPr lang="uk-UA" dirty="0"/>
              <a:t>Договір діє з 00.00 дня наступного за днем </a:t>
            </a:r>
            <a:r>
              <a:rPr lang="uk-UA" b="1" dirty="0"/>
              <a:t>надходження страхового платежу </a:t>
            </a:r>
            <a:r>
              <a:rPr lang="uk-UA" dirty="0"/>
              <a:t>на рахунок страхової компанії</a:t>
            </a:r>
          </a:p>
          <a:p>
            <a:r>
              <a:rPr lang="uk-UA" b="1" dirty="0">
                <a:solidFill>
                  <a:srgbClr val="FF0000"/>
                </a:solidFill>
              </a:rPr>
              <a:t>!! </a:t>
            </a:r>
            <a:r>
              <a:rPr lang="uk-UA" dirty="0"/>
              <a:t>Договір діє </a:t>
            </a:r>
            <a:r>
              <a:rPr lang="uk-UA" b="1" dirty="0"/>
              <a:t>не пізніше відновлення вегетації </a:t>
            </a:r>
            <a:r>
              <a:rPr lang="uk-UA" dirty="0"/>
              <a:t>застрахованих посівів</a:t>
            </a:r>
          </a:p>
          <a:p>
            <a:pPr algn="r"/>
            <a:r>
              <a:rPr lang="uk-UA" i="1" dirty="0">
                <a:solidFill>
                  <a:srgbClr val="FF0000"/>
                </a:solidFill>
              </a:rPr>
              <a:t>Методика визначення відновлення вегетації не встановлена</a:t>
            </a:r>
          </a:p>
          <a:p>
            <a:r>
              <a:rPr lang="uk-UA" b="1" dirty="0">
                <a:solidFill>
                  <a:srgbClr val="FF0000"/>
                </a:solidFill>
              </a:rPr>
              <a:t>!! </a:t>
            </a:r>
            <a:r>
              <a:rPr lang="uk-UA" dirty="0"/>
              <a:t>Договір діє </a:t>
            </a:r>
            <a:r>
              <a:rPr lang="uk-UA" b="1" dirty="0"/>
              <a:t>до 00-00 25 квітня</a:t>
            </a:r>
            <a:endParaRPr lang="uk-UA" dirty="0"/>
          </a:p>
          <a:p>
            <a:endParaRPr lang="uk-UA" sz="1400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9FF6040B-83D8-4415-AB9A-1CE2BBCCC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</p:spTree>
    <p:extLst>
      <p:ext uri="{BB962C8B-B14F-4D97-AF65-F5344CB8AC3E}">
        <p14:creationId xmlns:p14="http://schemas.microsoft.com/office/powerpoint/2010/main" val="2324706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DD1F-3394-446F-BC94-5A2A21ED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712768"/>
            <a:ext cx="7920880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pPr marL="457200" indent="-457200">
              <a:buAutoNum type="arabicPeriod" startAt="6"/>
            </a:pP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Отримання компенсації за страховий платіж</a:t>
            </a:r>
          </a:p>
          <a:p>
            <a:pPr marL="342900" indent="-342900">
              <a:buAutoNum type="arabicPeriod" startAt="6"/>
            </a:pPr>
            <a:endParaRPr lang="uk-UA" dirty="0"/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Процедура отримання компенсації 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Постанова КМУ № 1342 від 09.12.2021</a:t>
            </a:r>
            <a:endParaRPr lang="uk-UA" sz="18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uk-UA" i="1" dirty="0">
                <a:solidFill>
                  <a:srgbClr val="FF0000"/>
                </a:solidFill>
              </a:rPr>
              <a:t>Компенсація надається 3 рази на рік</a:t>
            </a:r>
          </a:p>
          <a:p>
            <a:endParaRPr lang="uk-UA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Строки подачі заявок</a:t>
            </a:r>
          </a:p>
          <a:p>
            <a:r>
              <a:rPr lang="ru-RU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з 10.11 по 31.03 – </a:t>
            </a:r>
            <a:r>
              <a:rPr lang="ru-RU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01.04</a:t>
            </a:r>
          </a:p>
          <a:p>
            <a:r>
              <a:rPr lang="ru-RU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з 01.04 по 31.07 – </a:t>
            </a:r>
            <a:r>
              <a:rPr lang="ru-RU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01.08</a:t>
            </a:r>
            <a:r>
              <a:rPr lang="ru-RU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з 01.08 по 09.11 – </a:t>
            </a:r>
            <a:r>
              <a:rPr lang="ru-RU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10.11</a:t>
            </a:r>
          </a:p>
          <a:p>
            <a:endParaRPr lang="uk-UA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   Хто може отримати</a:t>
            </a:r>
          </a:p>
          <a:p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   Розмір компенсації</a:t>
            </a: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   Процедура отримання дотації</a:t>
            </a:r>
            <a:endParaRPr lang="ru-UA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uk-UA" i="1" dirty="0">
                <a:solidFill>
                  <a:srgbClr val="FF0000"/>
                </a:solidFill>
              </a:rPr>
              <a:t>Документи збирає і подає страхова компанія</a:t>
            </a:r>
          </a:p>
          <a:p>
            <a:pPr algn="r"/>
            <a:r>
              <a:rPr lang="uk-UA" i="1" dirty="0">
                <a:solidFill>
                  <a:srgbClr val="FF0000"/>
                </a:solidFill>
              </a:rPr>
              <a:t>Міністерство перераховує кошти на рахунки сільгосппідприємств</a:t>
            </a:r>
          </a:p>
          <a:p>
            <a:endParaRPr lang="uk-UA" dirty="0"/>
          </a:p>
          <a:p>
            <a:r>
              <a:rPr lang="uk-UA" dirty="0"/>
              <a:t>	</a:t>
            </a:r>
          </a:p>
          <a:p>
            <a:endParaRPr lang="uk-UA" dirty="0"/>
          </a:p>
          <a:p>
            <a:endParaRPr lang="uk-UA" dirty="0"/>
          </a:p>
          <a:p>
            <a:endParaRPr lang="uk-UA" sz="1600" dirty="0"/>
          </a:p>
          <a:p>
            <a:endParaRPr lang="uk-UA" sz="1400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E33B0367-C92E-429D-A1D0-E53CF2D3E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</p:spTree>
    <p:extLst>
      <p:ext uri="{BB962C8B-B14F-4D97-AF65-F5344CB8AC3E}">
        <p14:creationId xmlns:p14="http://schemas.microsoft.com/office/powerpoint/2010/main" val="806673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DD1F-3394-446F-BC94-5A2A21ED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712768"/>
            <a:ext cx="792088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7.     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Дії під час чинності договору страхування </a:t>
            </a:r>
            <a:r>
              <a:rPr lang="uk-UA" sz="1400" dirty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(до настання страхового випадку)</a:t>
            </a:r>
          </a:p>
          <a:p>
            <a:endParaRPr lang="uk-UA" dirty="0"/>
          </a:p>
          <a:p>
            <a:pPr marL="342900" indent="-342900">
              <a:buAutoNum type="arabicPeriod"/>
            </a:pPr>
            <a:r>
              <a:rPr lang="uk-UA" dirty="0"/>
              <a:t>  Можливість огляду посівів страховою компанією</a:t>
            </a:r>
          </a:p>
          <a:p>
            <a:pPr marL="342900" indent="-342900">
              <a:buAutoNum type="arabicPeriod"/>
            </a:pPr>
            <a:endParaRPr lang="uk-UA" dirty="0"/>
          </a:p>
          <a:p>
            <a:r>
              <a:rPr lang="uk-UA" dirty="0"/>
              <a:t>2.     Повідомлення про зміну обставин сільгосппідприємством</a:t>
            </a:r>
          </a:p>
          <a:p>
            <a:endParaRPr lang="uk-UA" dirty="0"/>
          </a:p>
          <a:p>
            <a:endParaRPr lang="uk-UA" sz="1600" dirty="0"/>
          </a:p>
          <a:p>
            <a:endParaRPr lang="uk-UA" sz="1400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9D2A5641-FCEB-41E6-B641-BF4BF7F22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Семінар-нарада керівників сільгосппідприємств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25 січня 2022 року, Свалява, санаторій «Джерело»</a:t>
            </a:r>
          </a:p>
        </p:txBody>
      </p:sp>
    </p:spTree>
    <p:extLst>
      <p:ext uri="{BB962C8B-B14F-4D97-AF65-F5344CB8AC3E}">
        <p14:creationId xmlns:p14="http://schemas.microsoft.com/office/powerpoint/2010/main" val="30332566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3981</TotalTime>
  <Words>1074</Words>
  <Application>Microsoft Office PowerPoint</Application>
  <PresentationFormat>Экран (4:3)</PresentationFormat>
  <Paragraphs>245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ДОРОЖНЯ КАРТА  страхування площ посівів озимих зернових сільськогосподарських культур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</dc:title>
  <dc:creator>vladimir</dc:creator>
  <cp:lastModifiedBy>Larisa Starikova</cp:lastModifiedBy>
  <cp:revision>277</cp:revision>
  <dcterms:created xsi:type="dcterms:W3CDTF">2016-11-08T18:00:52Z</dcterms:created>
  <dcterms:modified xsi:type="dcterms:W3CDTF">2022-01-25T13:05:14Z</dcterms:modified>
</cp:coreProperties>
</file>