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C25A1-4205-CFB2-B0E7-2DB3719E2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0A3107-DC44-AC23-E7D7-881806463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BF042-5709-3FCC-E829-85D0A61D1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FB65E-B654-3F87-DCC3-1C113C17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25BDE-985F-20CF-4DC3-7CD340EB4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47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EE625-3700-D54D-3AC8-04950A2A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CFAA09-F0CD-31A8-4B01-EFE3BA6E0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179A6-7337-569D-8728-92B36DE4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23A1B-2824-89E6-4CA8-D3F858A7F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DBB02-831C-F343-4F16-C254C3F3A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8794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2CF4E-9C21-40E0-3D95-DCE32BBECB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7485A8-B8B0-8A82-B4CB-BA7A69A0D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25033-CFC7-0BE0-839D-C93DD85F8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47800-DED9-91DB-2752-3A947DA53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2DD8F-67D7-FF49-34C5-AF151A40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75170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4A579-A755-62E0-EAEA-CD6AAA187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E88A5-0A07-1BBA-5833-268D261B8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F9BCD-B1C2-0DF7-A01C-E57652DBD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0F864-570B-8AFA-CE78-82608FC8E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2619D-AA05-568A-30CE-662A4D274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5373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EF3B8-0E75-A9EB-25E3-E09438FA7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4B65D-0908-4B6D-C192-27D213786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F81AC-0628-E815-3003-03BABE061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448BE-BAA6-293B-0C4A-CBFB6FDAA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22D36-79D6-2955-6673-4B56A3BC9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1532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981DD-65A0-B5E1-40BD-433AF55F9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409D5-11CD-6073-05F9-131A193E4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B3DAE-CC74-A29F-8544-6E8B2BFDA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7E68B-0A47-0F6E-8098-64C2C46C2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2D3E-10D9-1ADD-5BCD-055087A91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4CEE-2B23-3C08-74C6-3B9466D6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35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376FB-F10E-74ED-207A-2FD20DA39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7C130-7A50-4C31-C366-DF2F6F21F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0795A-6A8C-58F7-E9A0-804805B8B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89A0CE-DD15-31F9-6FB4-12754E9C5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CC0F3D-EEBA-8F58-2E2F-6B328D99C2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E3502A-A534-04E6-22D9-50C33429B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1C190-AA51-45C2-B419-66E1F144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B26DE2-BFD0-CA57-97E2-032F6BA27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954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058D9-D565-0D6C-4FAA-5243CA5B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CAE3BC-9CFA-84A4-7933-A21BC8873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62B25-CBC2-CC45-5CCC-B8B73A76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F77820-008B-D7FA-4931-4DB9C4A0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4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C4618-CEED-DB59-8784-4268ECEA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3D949B-5676-CE51-8810-310269C5E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530EF-212F-DB15-79E1-2593B7A6A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784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1CD9C-9CC2-069F-91F1-195605BDF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371CE-A96E-D305-A312-AB3CDA1A7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CE32B-F77B-89F2-6809-5D8419BD0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717AA-2D01-E449-242A-F8C252882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6C7997-7C11-C64D-13E0-A193DFDF8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C4A56-140A-8181-3BB1-B0C041D2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899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C6461-2DC1-89E7-00B3-EAD22589E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EEA431-9BB7-0E92-07B2-9FC7766A3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6D1AE1-613D-FB17-C4B0-402B1B1120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C99FD-D149-AF9A-6746-D5FF73DC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0DCDA-BEA6-4F9E-194F-FF69FC701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B575C-45EB-E2D3-545E-06E918D8C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232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C93838-355C-5E04-EE44-5D032B8B4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5CFD6-623D-3CA2-42E0-28BECE9A7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BF039-9065-A910-DAA7-5997861EE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27BC4-515B-440F-BBEC-11D3BBB81393}" type="datetimeFigureOut">
              <a:rPr lang="uk-UA" smtClean="0"/>
              <a:t>03.06.2026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77D9A-EE8A-117C-6D26-9738EE8A59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AA37C-90B6-4205-0BF4-A188AED87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2D93C-F93A-4042-8B61-63869417A7A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09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jp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F841F3D-CE9B-7E02-495F-08395EF25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21624" y="5539901"/>
            <a:ext cx="3160776" cy="90103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b="1" dirty="0"/>
              <a:t>Dr. Larysa STARIKOVA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PO ‘Analysis Centre of 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Agrarian Union of Ukraine’</a:t>
            </a:r>
            <a:endParaRPr lang="uk-UA" sz="1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D5121B-B2DA-6E37-9364-A3D655C26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" y="0"/>
            <a:ext cx="8083296" cy="60624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615487-BBBA-6B80-4B44-7D295EE6A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365922"/>
            <a:ext cx="11887200" cy="145343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>
                <a:latin typeface="Aptos Narrow" panose="020B0004020202020204" pitchFamily="34" charset="0"/>
              </a:rPr>
              <a:t>Ukrainian agriculture under war conditions</a:t>
            </a:r>
            <a:r>
              <a:rPr lang="en-US" sz="4800" dirty="0">
                <a:latin typeface="Aptos Narrow" panose="020B0004020202020204" pitchFamily="34" charset="0"/>
              </a:rPr>
              <a:t>: </a:t>
            </a:r>
            <a:br>
              <a:rPr lang="uk-UA" sz="5300" dirty="0">
                <a:latin typeface="Aptos Narrow" panose="020B0004020202020204" pitchFamily="34" charset="0"/>
              </a:rPr>
            </a:br>
            <a:r>
              <a:rPr lang="en-US" sz="4400" dirty="0">
                <a:latin typeface="Aptos Narrow" panose="020B0004020202020204" pitchFamily="34" charset="0"/>
              </a:rPr>
              <a:t>disruptions, coping strategies</a:t>
            </a:r>
            <a:r>
              <a:rPr lang="uk-UA" sz="4400" dirty="0">
                <a:latin typeface="Aptos Narrow" panose="020B0004020202020204" pitchFamily="34" charset="0"/>
              </a:rPr>
              <a:t> </a:t>
            </a:r>
            <a:r>
              <a:rPr lang="en-US" sz="4400" dirty="0">
                <a:latin typeface="Aptos Narrow" panose="020B0004020202020204" pitchFamily="34" charset="0"/>
              </a:rPr>
              <a:t>and lessons learned</a:t>
            </a:r>
            <a:endParaRPr lang="uk-UA" sz="4400" dirty="0">
              <a:latin typeface="Aptos Narrow" panose="020B00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C9C348-F5BC-8A92-7063-CD802343F8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296" y="304388"/>
            <a:ext cx="4031060" cy="80965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6359AE8-A032-4B78-1487-CDC9A9EA3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1184" y="1045037"/>
            <a:ext cx="3038856" cy="69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15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>
            <a:extLst>
              <a:ext uri="{FF2B5EF4-FFF2-40B4-BE49-F238E27FC236}">
                <a16:creationId xmlns:a16="http://schemas.microsoft.com/office/drawing/2014/main" id="{BA501A03-078A-2479-CA5A-E7C51442C3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66" y="4255869"/>
            <a:ext cx="5811780" cy="22395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ADEFC0-5682-CC77-5AA6-466EB94C9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168" y="328548"/>
            <a:ext cx="3313176" cy="704723"/>
          </a:xfrm>
        </p:spPr>
        <p:txBody>
          <a:bodyPr/>
          <a:lstStyle/>
          <a:p>
            <a:r>
              <a:rPr lang="en-US" b="1" dirty="0"/>
              <a:t>Disruptions</a:t>
            </a:r>
            <a:endParaRPr lang="uk-UA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5F0DD5-4E77-3CDE-D72F-9763094753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328548"/>
            <a:ext cx="914400" cy="6043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9BD26B3-FC8D-C061-43E9-3B51831A8F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302" y="1785748"/>
            <a:ext cx="3573968" cy="164325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8DF2C3F-E789-2092-508E-9D68FE1F6BF7}"/>
              </a:ext>
            </a:extLst>
          </p:cNvPr>
          <p:cNvSpPr txBox="1">
            <a:spLocks/>
          </p:cNvSpPr>
          <p:nvPr/>
        </p:nvSpPr>
        <p:spPr>
          <a:xfrm>
            <a:off x="499300" y="1181403"/>
            <a:ext cx="3571970" cy="704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Population of Ukraine, </a:t>
            </a:r>
            <a:r>
              <a:rPr lang="en-US" sz="1400" b="1" dirty="0" err="1"/>
              <a:t>mln</a:t>
            </a:r>
            <a:endParaRPr lang="en-US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365CFA-2AB7-ADF8-E5A2-9005454D5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8033" y="2034495"/>
            <a:ext cx="161925" cy="152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4E4C23E-2868-2423-6C6E-02B14806C4F9}"/>
              </a:ext>
            </a:extLst>
          </p:cNvPr>
          <p:cNvSpPr txBox="1">
            <a:spLocks/>
          </p:cNvSpPr>
          <p:nvPr/>
        </p:nvSpPr>
        <p:spPr>
          <a:xfrm>
            <a:off x="4221670" y="1934514"/>
            <a:ext cx="816674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general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F35EAB-9626-34E1-6BA1-6CA46B4F13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270" y="2270192"/>
            <a:ext cx="171450" cy="13335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E5C8D654-FA40-7E54-EDE9-1B692F8B9774}"/>
              </a:ext>
            </a:extLst>
          </p:cNvPr>
          <p:cNvSpPr txBox="1">
            <a:spLocks/>
          </p:cNvSpPr>
          <p:nvPr/>
        </p:nvSpPr>
        <p:spPr>
          <a:xfrm>
            <a:off x="4221670" y="2149171"/>
            <a:ext cx="1203770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controlled area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56C6600-5EB9-E782-F996-721D74194A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87558" y="2920957"/>
            <a:ext cx="152400" cy="133350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C0481FB6-F4DD-FCF6-BE7C-F5A3CE7093CE}"/>
              </a:ext>
            </a:extLst>
          </p:cNvPr>
          <p:cNvSpPr txBox="1">
            <a:spLocks/>
          </p:cNvSpPr>
          <p:nvPr/>
        </p:nvSpPr>
        <p:spPr>
          <a:xfrm>
            <a:off x="4210696" y="2771320"/>
            <a:ext cx="560642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rural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3BA7EB7-C5B3-EEC8-851F-666B679973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11965" y="697076"/>
            <a:ext cx="4352546" cy="1605743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F267ED64-9AD7-D542-D6C7-C8F9AF8A8E59}"/>
              </a:ext>
            </a:extLst>
          </p:cNvPr>
          <p:cNvSpPr txBox="1">
            <a:spLocks/>
          </p:cNvSpPr>
          <p:nvPr/>
        </p:nvSpPr>
        <p:spPr>
          <a:xfrm>
            <a:off x="6366603" y="170376"/>
            <a:ext cx="4151948" cy="704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Number of agrarian producers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1725DDB-33E7-2BC7-07EA-3ADE2586D6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08420" y="1355503"/>
            <a:ext cx="171450" cy="142875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A6D50D27-BD24-FC81-AEF7-59142E389684}"/>
              </a:ext>
            </a:extLst>
          </p:cNvPr>
          <p:cNvSpPr txBox="1">
            <a:spLocks/>
          </p:cNvSpPr>
          <p:nvPr/>
        </p:nvSpPr>
        <p:spPr>
          <a:xfrm>
            <a:off x="10804874" y="1224847"/>
            <a:ext cx="946162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 err="1"/>
              <a:t>middle&amp;big</a:t>
            </a:r>
            <a:endParaRPr lang="en-US" sz="13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FB3A3CA-3C6D-D26D-F430-0187213264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54128" y="761699"/>
            <a:ext cx="228600" cy="142875"/>
          </a:xfrm>
          <a:prstGeom prst="rect">
            <a:avLst/>
          </a:prstGeom>
        </p:spPr>
      </p:pic>
      <p:sp>
        <p:nvSpPr>
          <p:cNvPr id="29" name="Title 1">
            <a:extLst>
              <a:ext uri="{FF2B5EF4-FFF2-40B4-BE49-F238E27FC236}">
                <a16:creationId xmlns:a16="http://schemas.microsoft.com/office/drawing/2014/main" id="{BA2083D4-FFFE-DF6A-96F3-66CEAEFB1A4A}"/>
              </a:ext>
            </a:extLst>
          </p:cNvPr>
          <p:cNvSpPr txBox="1">
            <a:spLocks/>
          </p:cNvSpPr>
          <p:nvPr/>
        </p:nvSpPr>
        <p:spPr>
          <a:xfrm>
            <a:off x="10804874" y="665935"/>
            <a:ext cx="816674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farmers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794B6BDB-F42A-D989-308D-A699B7D29045}"/>
              </a:ext>
            </a:extLst>
          </p:cNvPr>
          <p:cNvSpPr txBox="1">
            <a:spLocks/>
          </p:cNvSpPr>
          <p:nvPr/>
        </p:nvSpPr>
        <p:spPr>
          <a:xfrm>
            <a:off x="478059" y="3738454"/>
            <a:ext cx="4151948" cy="704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Agrarian production, </a:t>
            </a:r>
            <a:r>
              <a:rPr lang="en-US" sz="1400" b="1" dirty="0" err="1"/>
              <a:t>mln</a:t>
            </a:r>
            <a:r>
              <a:rPr lang="en-US" sz="1400" b="1" dirty="0"/>
              <a:t> ton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3DD2CC1E-BBBA-82D1-48C9-5B8206A06E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73738" y="4341088"/>
            <a:ext cx="5729099" cy="2154359"/>
          </a:xfrm>
          <a:prstGeom prst="rect">
            <a:avLst/>
          </a:prstGeom>
        </p:spPr>
      </p:pic>
      <p:sp>
        <p:nvSpPr>
          <p:cNvPr id="35" name="Title 1">
            <a:extLst>
              <a:ext uri="{FF2B5EF4-FFF2-40B4-BE49-F238E27FC236}">
                <a16:creationId xmlns:a16="http://schemas.microsoft.com/office/drawing/2014/main" id="{86A989A8-8959-62CD-CCFC-9D01A9567535}"/>
              </a:ext>
            </a:extLst>
          </p:cNvPr>
          <p:cNvSpPr txBox="1">
            <a:spLocks/>
          </p:cNvSpPr>
          <p:nvPr/>
        </p:nvSpPr>
        <p:spPr>
          <a:xfrm>
            <a:off x="6366603" y="3738453"/>
            <a:ext cx="4151948" cy="704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Agrarian export, </a:t>
            </a:r>
            <a:r>
              <a:rPr lang="en-US" sz="1400" b="1" dirty="0" err="1"/>
              <a:t>mln</a:t>
            </a:r>
            <a:r>
              <a:rPr lang="en-US" sz="1400" b="1" dirty="0"/>
              <a:t> ton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3618F815-D7ED-30AF-69C8-1831C85B5FE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24298" y="5381612"/>
            <a:ext cx="180975" cy="142875"/>
          </a:xfrm>
          <a:prstGeom prst="rect">
            <a:avLst/>
          </a:prstGeom>
        </p:spPr>
      </p:pic>
      <p:sp>
        <p:nvSpPr>
          <p:cNvPr id="38" name="Title 1">
            <a:extLst>
              <a:ext uri="{FF2B5EF4-FFF2-40B4-BE49-F238E27FC236}">
                <a16:creationId xmlns:a16="http://schemas.microsoft.com/office/drawing/2014/main" id="{3A9C8D2D-921F-2560-5F96-3DF54D86EE61}"/>
              </a:ext>
            </a:extLst>
          </p:cNvPr>
          <p:cNvSpPr txBox="1">
            <a:spLocks/>
          </p:cNvSpPr>
          <p:nvPr/>
        </p:nvSpPr>
        <p:spPr>
          <a:xfrm>
            <a:off x="5568697" y="5287727"/>
            <a:ext cx="560642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wheat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540F23BA-F3D4-42E2-349B-282DA9652E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405247" y="4848706"/>
            <a:ext cx="219075" cy="152400"/>
          </a:xfrm>
          <a:prstGeom prst="rect">
            <a:avLst/>
          </a:prstGeom>
        </p:spPr>
      </p:pic>
      <p:sp>
        <p:nvSpPr>
          <p:cNvPr id="43" name="Title 1">
            <a:extLst>
              <a:ext uri="{FF2B5EF4-FFF2-40B4-BE49-F238E27FC236}">
                <a16:creationId xmlns:a16="http://schemas.microsoft.com/office/drawing/2014/main" id="{4CD5798E-0274-2B8F-152C-A9E4E809D742}"/>
              </a:ext>
            </a:extLst>
          </p:cNvPr>
          <p:cNvSpPr txBox="1">
            <a:spLocks/>
          </p:cNvSpPr>
          <p:nvPr/>
        </p:nvSpPr>
        <p:spPr>
          <a:xfrm>
            <a:off x="5535358" y="4745112"/>
            <a:ext cx="560642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corn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8433A90-E080-5DA0-9B5C-94F3F6ABC5A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49390" y="5640089"/>
            <a:ext cx="190500" cy="190500"/>
          </a:xfrm>
          <a:prstGeom prst="rect">
            <a:avLst/>
          </a:prstGeom>
        </p:spPr>
      </p:pic>
      <p:sp>
        <p:nvSpPr>
          <p:cNvPr id="46" name="Title 1">
            <a:extLst>
              <a:ext uri="{FF2B5EF4-FFF2-40B4-BE49-F238E27FC236}">
                <a16:creationId xmlns:a16="http://schemas.microsoft.com/office/drawing/2014/main" id="{FA712E65-278A-25FC-D11F-D7741F4E8966}"/>
              </a:ext>
            </a:extLst>
          </p:cNvPr>
          <p:cNvSpPr txBox="1">
            <a:spLocks/>
          </p:cNvSpPr>
          <p:nvPr/>
        </p:nvSpPr>
        <p:spPr>
          <a:xfrm>
            <a:off x="6644640" y="5559158"/>
            <a:ext cx="780288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sunflower</a:t>
            </a: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208991F3-FC6F-CC64-3726-11BD5371F5D5}"/>
              </a:ext>
            </a:extLst>
          </p:cNvPr>
          <p:cNvSpPr/>
          <p:nvPr/>
        </p:nvSpPr>
        <p:spPr>
          <a:xfrm>
            <a:off x="1938528" y="3397201"/>
            <a:ext cx="128016" cy="9071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Isosceles Triangle 51">
            <a:extLst>
              <a:ext uri="{FF2B5EF4-FFF2-40B4-BE49-F238E27FC236}">
                <a16:creationId xmlns:a16="http://schemas.microsoft.com/office/drawing/2014/main" id="{15DE9331-2225-0B0D-214E-9311C3D13E88}"/>
              </a:ext>
            </a:extLst>
          </p:cNvPr>
          <p:cNvSpPr/>
          <p:nvPr/>
        </p:nvSpPr>
        <p:spPr>
          <a:xfrm>
            <a:off x="8241794" y="2283724"/>
            <a:ext cx="128016" cy="9071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BA13895E-67D6-9830-67F4-3925657300FA}"/>
              </a:ext>
            </a:extLst>
          </p:cNvPr>
          <p:cNvSpPr/>
          <p:nvPr/>
        </p:nvSpPr>
        <p:spPr>
          <a:xfrm>
            <a:off x="8641465" y="6425329"/>
            <a:ext cx="128016" cy="9071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67FB91CB-1DAC-2F1F-0AC4-5B3B553F09A0}"/>
              </a:ext>
            </a:extLst>
          </p:cNvPr>
          <p:cNvSpPr/>
          <p:nvPr/>
        </p:nvSpPr>
        <p:spPr>
          <a:xfrm>
            <a:off x="2893693" y="6425329"/>
            <a:ext cx="128016" cy="9071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3E60AD25-111E-3A45-9BEC-6224FDA07F6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50586" y="5757700"/>
            <a:ext cx="142875" cy="152400"/>
          </a:xfrm>
          <a:prstGeom prst="rect">
            <a:avLst/>
          </a:prstGeom>
        </p:spPr>
      </p:pic>
      <p:sp>
        <p:nvSpPr>
          <p:cNvPr id="57" name="Title 1">
            <a:extLst>
              <a:ext uri="{FF2B5EF4-FFF2-40B4-BE49-F238E27FC236}">
                <a16:creationId xmlns:a16="http://schemas.microsoft.com/office/drawing/2014/main" id="{4FDA1189-37E6-F791-17EF-D426850695FC}"/>
              </a:ext>
            </a:extLst>
          </p:cNvPr>
          <p:cNvSpPr txBox="1">
            <a:spLocks/>
          </p:cNvSpPr>
          <p:nvPr/>
        </p:nvSpPr>
        <p:spPr>
          <a:xfrm>
            <a:off x="5568697" y="5654161"/>
            <a:ext cx="560642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barley</a:t>
            </a: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11694037-BABD-2FD6-268D-CC2289B00DE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475351" y="6133293"/>
            <a:ext cx="133350" cy="152400"/>
          </a:xfrm>
          <a:prstGeom prst="rect">
            <a:avLst/>
          </a:prstGeom>
        </p:spPr>
      </p:pic>
      <p:sp>
        <p:nvSpPr>
          <p:cNvPr id="60" name="Title 1">
            <a:extLst>
              <a:ext uri="{FF2B5EF4-FFF2-40B4-BE49-F238E27FC236}">
                <a16:creationId xmlns:a16="http://schemas.microsoft.com/office/drawing/2014/main" id="{AEF40C37-8A03-3B32-47A4-E3B7531C6F35}"/>
              </a:ext>
            </a:extLst>
          </p:cNvPr>
          <p:cNvSpPr txBox="1">
            <a:spLocks/>
          </p:cNvSpPr>
          <p:nvPr/>
        </p:nvSpPr>
        <p:spPr>
          <a:xfrm>
            <a:off x="5568696" y="6020595"/>
            <a:ext cx="705041" cy="352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" dirty="0"/>
              <a:t>rapeseed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51C6ABE8-B8C9-114F-044D-2FFFCED8F4D6}"/>
              </a:ext>
            </a:extLst>
          </p:cNvPr>
          <p:cNvSpPr txBox="1">
            <a:spLocks/>
          </p:cNvSpPr>
          <p:nvPr/>
        </p:nvSpPr>
        <p:spPr>
          <a:xfrm>
            <a:off x="6411965" y="2400236"/>
            <a:ext cx="4871731" cy="7047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Land banks of agrarian producers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217B46A0-C8DB-62AD-8CCA-F7349A9FA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673381"/>
              </p:ext>
            </p:extLst>
          </p:nvPr>
        </p:nvGraphicFramePr>
        <p:xfrm>
          <a:off x="6549390" y="3011837"/>
          <a:ext cx="4871732" cy="732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9002">
                  <a:extLst>
                    <a:ext uri="{9D8B030D-6E8A-4147-A177-3AD203B41FA5}">
                      <a16:colId xmlns:a16="http://schemas.microsoft.com/office/drawing/2014/main" val="3279322739"/>
                    </a:ext>
                  </a:extLst>
                </a:gridCol>
                <a:gridCol w="1276864">
                  <a:extLst>
                    <a:ext uri="{9D8B030D-6E8A-4147-A177-3AD203B41FA5}">
                      <a16:colId xmlns:a16="http://schemas.microsoft.com/office/drawing/2014/main" val="3768033658"/>
                    </a:ext>
                  </a:extLst>
                </a:gridCol>
                <a:gridCol w="1217933">
                  <a:extLst>
                    <a:ext uri="{9D8B030D-6E8A-4147-A177-3AD203B41FA5}">
                      <a16:colId xmlns:a16="http://schemas.microsoft.com/office/drawing/2014/main" val="2977410038"/>
                    </a:ext>
                  </a:extLst>
                </a:gridCol>
                <a:gridCol w="1217933">
                  <a:extLst>
                    <a:ext uri="{9D8B030D-6E8A-4147-A177-3AD203B41FA5}">
                      <a16:colId xmlns:a16="http://schemas.microsoft.com/office/drawing/2014/main" val="3537905342"/>
                    </a:ext>
                  </a:extLst>
                </a:gridCol>
              </a:tblGrid>
              <a:tr h="275350"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Land bank size</a:t>
                      </a:r>
                      <a:endParaRPr lang="uk-UA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dirty="0">
                          <a:solidFill>
                            <a:schemeClr val="tx1"/>
                          </a:solidFill>
                        </a:rPr>
                        <a:t>&gt;15 000 га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dirty="0">
                          <a:solidFill>
                            <a:schemeClr val="tx1"/>
                          </a:solidFill>
                        </a:rPr>
                        <a:t>500–15 000 га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b="0" dirty="0">
                          <a:solidFill>
                            <a:schemeClr val="tx1"/>
                          </a:solidFill>
                        </a:rPr>
                        <a:t>&lt;500 га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067586"/>
                  </a:ext>
                </a:extLst>
              </a:tr>
              <a:tr h="275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Changes,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% of the total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uk-UA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</a:rPr>
                        <a:t>~12% → ~17%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/>
                        <a:t>~38% → ~42%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/>
                        <a:t>~50% → ~41%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086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344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E7076-23DD-3449-679F-01478CC35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948E-C196-8A30-3044-1C2E85A8B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168" y="328548"/>
            <a:ext cx="7336536" cy="704723"/>
          </a:xfrm>
        </p:spPr>
        <p:txBody>
          <a:bodyPr>
            <a:normAutofit/>
          </a:bodyPr>
          <a:lstStyle/>
          <a:p>
            <a:r>
              <a:rPr lang="en-US" b="1" dirty="0"/>
              <a:t>Coping strategies 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→ operational level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uk-UA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088B96-8F6F-494E-77CE-31F71DDA7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328548"/>
            <a:ext cx="914400" cy="604345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4224B6-987E-0108-476C-E6760F7D7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01897"/>
              </p:ext>
            </p:extLst>
          </p:nvPr>
        </p:nvGraphicFramePr>
        <p:xfrm>
          <a:off x="612648" y="1197518"/>
          <a:ext cx="11082528" cy="51816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95127">
                  <a:extLst>
                    <a:ext uri="{9D8B030D-6E8A-4147-A177-3AD203B41FA5}">
                      <a16:colId xmlns:a16="http://schemas.microsoft.com/office/drawing/2014/main" val="526812210"/>
                    </a:ext>
                  </a:extLst>
                </a:gridCol>
                <a:gridCol w="2342177">
                  <a:extLst>
                    <a:ext uri="{9D8B030D-6E8A-4147-A177-3AD203B41FA5}">
                      <a16:colId xmlns:a16="http://schemas.microsoft.com/office/drawing/2014/main" val="1300388604"/>
                    </a:ext>
                  </a:extLst>
                </a:gridCol>
                <a:gridCol w="6745224">
                  <a:extLst>
                    <a:ext uri="{9D8B030D-6E8A-4147-A177-3AD203B41FA5}">
                      <a16:colId xmlns:a16="http://schemas.microsoft.com/office/drawing/2014/main" val="36318524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</a:rPr>
                        <a:t>Land: </a:t>
                      </a:r>
                      <a:endParaRPr lang="uk-UA" sz="24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Demining 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Consolidation </a:t>
                      </a:r>
                      <a:endParaRPr lang="uk-UA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Demining system, state managed, €400mln,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certified operators, €1000/h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Silent, land market 10 000h, mortgage, racketeering,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accounting lease as intangible assets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uk-UA" sz="1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95128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</a:rPr>
                        <a:t>Assets:</a:t>
                      </a:r>
                      <a:endParaRPr lang="uk-UA" sz="24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Real estate 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Equipment</a:t>
                      </a:r>
                      <a:endParaRPr lang="uk-UA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Assurance,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Act 28.11.2025 on compensations via Export Credit Agency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uk-UA" sz="1800" kern="100" dirty="0">
                          <a:effectLst/>
                        </a:rPr>
                        <a:t>25–40% </a:t>
                      </a:r>
                      <a:r>
                        <a:rPr lang="en-US" sz="1800" kern="100" dirty="0">
                          <a:effectLst/>
                        </a:rPr>
                        <a:t>compensation for machinery, processing up to €160 000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New facilities, recovery (2026) up to €320 000</a:t>
                      </a:r>
                      <a:endParaRPr lang="uk-UA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18649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2400" b="1" kern="1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400" b="1" kern="100" dirty="0">
                          <a:effectLst/>
                        </a:rPr>
                        <a:t>Technology disruptions:</a:t>
                      </a:r>
                      <a:endParaRPr lang="uk-UA" sz="24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Inputs/Outputs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Loss of assets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Redundant assets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Relocation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Electricity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Logistics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Workforce</a:t>
                      </a:r>
                      <a:endParaRPr lang="uk-UA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Availability/Price (milk 2026)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Fragmentation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Sailing/Lease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Equipment/Technique, local support with resources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Additional expenditures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Additional expenditures, EU solidarity lanes </a:t>
                      </a:r>
                      <a:endParaRPr lang="uk-UA" sz="18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kern="100" dirty="0">
                          <a:effectLst/>
                        </a:rPr>
                        <a:t>Reservation, common approach, €400→€500</a:t>
                      </a:r>
                      <a:endParaRPr lang="uk-UA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4143268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A925DC7F-77BA-3772-4147-EDD8B35D649A}"/>
              </a:ext>
            </a:extLst>
          </p:cNvPr>
          <p:cNvSpPr/>
          <p:nvPr/>
        </p:nvSpPr>
        <p:spPr>
          <a:xfrm>
            <a:off x="2267712" y="1244536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EBB4A19-7BB3-2C50-C214-F877F51C1E32}"/>
              </a:ext>
            </a:extLst>
          </p:cNvPr>
          <p:cNvSpPr/>
          <p:nvPr/>
        </p:nvSpPr>
        <p:spPr>
          <a:xfrm>
            <a:off x="2267712" y="1868263"/>
            <a:ext cx="210312" cy="2194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2E254B1-6944-F1E9-6E2A-88EA28C45D34}"/>
              </a:ext>
            </a:extLst>
          </p:cNvPr>
          <p:cNvSpPr/>
          <p:nvPr/>
        </p:nvSpPr>
        <p:spPr>
          <a:xfrm>
            <a:off x="2258568" y="2681268"/>
            <a:ext cx="210312" cy="219456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02A4173-BA81-8E4E-2C44-6DDCA3E2185D}"/>
              </a:ext>
            </a:extLst>
          </p:cNvPr>
          <p:cNvSpPr/>
          <p:nvPr/>
        </p:nvSpPr>
        <p:spPr>
          <a:xfrm>
            <a:off x="2267712" y="4240134"/>
            <a:ext cx="210312" cy="2194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53F74E8-0809-E279-9373-48B2476A5680}"/>
              </a:ext>
            </a:extLst>
          </p:cNvPr>
          <p:cNvSpPr/>
          <p:nvPr/>
        </p:nvSpPr>
        <p:spPr>
          <a:xfrm>
            <a:off x="2276856" y="4566585"/>
            <a:ext cx="210312" cy="2194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336FF52-F425-D5BD-2367-996641708019}"/>
              </a:ext>
            </a:extLst>
          </p:cNvPr>
          <p:cNvSpPr/>
          <p:nvPr/>
        </p:nvSpPr>
        <p:spPr>
          <a:xfrm>
            <a:off x="2276856" y="4865563"/>
            <a:ext cx="210312" cy="2194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ABF1163-429B-B019-0E19-9CDE4B06ABC8}"/>
              </a:ext>
            </a:extLst>
          </p:cNvPr>
          <p:cNvSpPr/>
          <p:nvPr/>
        </p:nvSpPr>
        <p:spPr>
          <a:xfrm>
            <a:off x="2276856" y="5184835"/>
            <a:ext cx="210312" cy="219456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7099DA6-7B5A-666F-48B7-620FBCAE9B1D}"/>
              </a:ext>
            </a:extLst>
          </p:cNvPr>
          <p:cNvSpPr/>
          <p:nvPr/>
        </p:nvSpPr>
        <p:spPr>
          <a:xfrm>
            <a:off x="2276856" y="5468417"/>
            <a:ext cx="210312" cy="219456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07412E7-4244-8D0B-1CAE-005FE458377B}"/>
              </a:ext>
            </a:extLst>
          </p:cNvPr>
          <p:cNvSpPr/>
          <p:nvPr/>
        </p:nvSpPr>
        <p:spPr>
          <a:xfrm>
            <a:off x="2276856" y="5814039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522366C-B547-9992-D1F0-D043FF7B22D0}"/>
              </a:ext>
            </a:extLst>
          </p:cNvPr>
          <p:cNvSpPr/>
          <p:nvPr/>
        </p:nvSpPr>
        <p:spPr>
          <a:xfrm>
            <a:off x="2276856" y="6113017"/>
            <a:ext cx="210312" cy="219456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395EA25-2268-038B-1383-B2E10490344D}"/>
              </a:ext>
            </a:extLst>
          </p:cNvPr>
          <p:cNvSpPr/>
          <p:nvPr/>
        </p:nvSpPr>
        <p:spPr>
          <a:xfrm>
            <a:off x="2249424" y="3296243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7698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C5E80-1F86-1776-1BE2-1E72094D0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30CF-2542-562A-E2F0-8AB11B05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168" y="328548"/>
            <a:ext cx="7336536" cy="704723"/>
          </a:xfrm>
        </p:spPr>
        <p:txBody>
          <a:bodyPr>
            <a:normAutofit/>
          </a:bodyPr>
          <a:lstStyle/>
          <a:p>
            <a:r>
              <a:rPr lang="en-US" b="1" dirty="0"/>
              <a:t>Coping strategies 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→ in question</a:t>
            </a:r>
            <a:endParaRPr lang="uk-UA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0BCC1A-1177-8F4C-05EB-E9260A646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328548"/>
            <a:ext cx="914400" cy="604345"/>
          </a:xfrm>
          <a:prstGeom prst="rect">
            <a:avLst/>
          </a:prstGeom>
        </p:spPr>
      </p:pic>
      <p:sp>
        <p:nvSpPr>
          <p:cNvPr id="39" name="Title 1">
            <a:extLst>
              <a:ext uri="{FF2B5EF4-FFF2-40B4-BE49-F238E27FC236}">
                <a16:creationId xmlns:a16="http://schemas.microsoft.com/office/drawing/2014/main" id="{F7ED1E15-8546-E51B-D031-F040BF74D400}"/>
              </a:ext>
            </a:extLst>
          </p:cNvPr>
          <p:cNvSpPr txBox="1">
            <a:spLocks/>
          </p:cNvSpPr>
          <p:nvPr/>
        </p:nvSpPr>
        <p:spPr>
          <a:xfrm>
            <a:off x="612648" y="1392276"/>
            <a:ext cx="3571970" cy="391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National banking system</a:t>
            </a:r>
            <a:endParaRPr lang="en-US" sz="1400" b="1" dirty="0"/>
          </a:p>
        </p:txBody>
      </p:sp>
      <p:sp>
        <p:nvSpPr>
          <p:cNvPr id="41" name="Title 1">
            <a:extLst>
              <a:ext uri="{FF2B5EF4-FFF2-40B4-BE49-F238E27FC236}">
                <a16:creationId xmlns:a16="http://schemas.microsoft.com/office/drawing/2014/main" id="{FFF412AC-98E7-AF2F-B34A-4788B17C5196}"/>
              </a:ext>
            </a:extLst>
          </p:cNvPr>
          <p:cNvSpPr txBox="1">
            <a:spLocks/>
          </p:cNvSpPr>
          <p:nvPr/>
        </p:nvSpPr>
        <p:spPr>
          <a:xfrm>
            <a:off x="506222" y="5252308"/>
            <a:ext cx="3571970" cy="391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Hybrid influence</a:t>
            </a:r>
            <a:endParaRPr lang="en-US" sz="1400" b="1" dirty="0"/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8E467839-18BB-AD1A-F169-66E7AF6E5D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44257"/>
              </p:ext>
            </p:extLst>
          </p:nvPr>
        </p:nvGraphicFramePr>
        <p:xfrm>
          <a:off x="661670" y="1865619"/>
          <a:ext cx="8277860" cy="40976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71418626"/>
                    </a:ext>
                  </a:extLst>
                </a:gridCol>
                <a:gridCol w="1601470">
                  <a:extLst>
                    <a:ext uri="{9D8B030D-6E8A-4147-A177-3AD203B41FA5}">
                      <a16:colId xmlns:a16="http://schemas.microsoft.com/office/drawing/2014/main" val="685486230"/>
                    </a:ext>
                  </a:extLst>
                </a:gridCol>
                <a:gridCol w="5670550">
                  <a:extLst>
                    <a:ext uri="{9D8B030D-6E8A-4147-A177-3AD203B41FA5}">
                      <a16:colId xmlns:a16="http://schemas.microsoft.com/office/drawing/2014/main" val="11211307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Finance</a:t>
                      </a:r>
                      <a:r>
                        <a:rPr lang="uk-UA" sz="1600" b="1" kern="100" dirty="0">
                          <a:effectLst/>
                        </a:rPr>
                        <a:t>:</a:t>
                      </a:r>
                      <a:endParaRPr lang="uk-UA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Program 5-7-9</a:t>
                      </a:r>
                      <a:endParaRPr lang="uk-UA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Return of credits</a:t>
                      </a:r>
                      <a:endParaRPr lang="uk-U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State compensation for banking rate</a:t>
                      </a:r>
                      <a:endParaRPr lang="uk-UA" sz="12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Irresponsible attitude, ignoring war circumstances, breaching law, ruining credit histories</a:t>
                      </a:r>
                      <a:endParaRPr lang="uk-UA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624889"/>
                  </a:ext>
                </a:extLst>
              </a:tr>
            </a:tbl>
          </a:graphicData>
        </a:graphic>
      </p:graphicFrame>
      <p:graphicFrame>
        <p:nvGraphicFramePr>
          <p:cNvPr id="51" name="Table 50">
            <a:extLst>
              <a:ext uri="{FF2B5EF4-FFF2-40B4-BE49-F238E27FC236}">
                <a16:creationId xmlns:a16="http://schemas.microsoft.com/office/drawing/2014/main" id="{6BFA2175-0CF1-533E-4144-D576B8BED5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342537"/>
              </p:ext>
            </p:extLst>
          </p:nvPr>
        </p:nvGraphicFramePr>
        <p:xfrm>
          <a:off x="704342" y="2615989"/>
          <a:ext cx="2425700" cy="1116330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678050">
                  <a:extLst>
                    <a:ext uri="{9D8B030D-6E8A-4147-A177-3AD203B41FA5}">
                      <a16:colId xmlns:a16="http://schemas.microsoft.com/office/drawing/2014/main" val="1198779438"/>
                    </a:ext>
                  </a:extLst>
                </a:gridCol>
                <a:gridCol w="534800">
                  <a:extLst>
                    <a:ext uri="{9D8B030D-6E8A-4147-A177-3AD203B41FA5}">
                      <a16:colId xmlns:a16="http://schemas.microsoft.com/office/drawing/2014/main" val="2896300144"/>
                    </a:ext>
                  </a:extLst>
                </a:gridCol>
                <a:gridCol w="582550">
                  <a:extLst>
                    <a:ext uri="{9D8B030D-6E8A-4147-A177-3AD203B41FA5}">
                      <a16:colId xmlns:a16="http://schemas.microsoft.com/office/drawing/2014/main" val="1854122430"/>
                    </a:ext>
                  </a:extLst>
                </a:gridCol>
                <a:gridCol w="630300">
                  <a:extLst>
                    <a:ext uri="{9D8B030D-6E8A-4147-A177-3AD203B41FA5}">
                      <a16:colId xmlns:a16="http://schemas.microsoft.com/office/drawing/2014/main" val="353936312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Number of Entities  </a:t>
                      </a:r>
                      <a:r>
                        <a:rPr lang="en-US" sz="1000" b="0" u="none" strike="noStrike" dirty="0">
                          <a:effectLst/>
                        </a:rPr>
                        <a:t>→  40 000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64764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b="1" u="none" strike="noStrike" dirty="0">
                          <a:effectLst/>
                        </a:rPr>
                        <a:t>5-7-9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b="1" u="none" strike="noStrike" dirty="0">
                          <a:effectLst/>
                        </a:rPr>
                        <a:t>%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81307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01.06.2026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4 955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8 677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57,10%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1299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25.05.2026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4 450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8 387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53,06%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9498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31.12.2025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7 978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15 574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51,23%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799621"/>
                  </a:ext>
                </a:extLst>
              </a:tr>
              <a:tr h="159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01.06.2025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3 965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8 624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45,98%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5991087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312ED39E-98D1-6EAD-8E8F-08069AF0D5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114485"/>
              </p:ext>
            </p:extLst>
          </p:nvPr>
        </p:nvGraphicFramePr>
        <p:xfrm>
          <a:off x="9259824" y="860676"/>
          <a:ext cx="1840992" cy="1525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022773">
                  <a:extLst>
                    <a:ext uri="{9D8B030D-6E8A-4147-A177-3AD203B41FA5}">
                      <a16:colId xmlns:a16="http://schemas.microsoft.com/office/drawing/2014/main" val="291406397"/>
                    </a:ext>
                  </a:extLst>
                </a:gridCol>
                <a:gridCol w="818219">
                  <a:extLst>
                    <a:ext uri="{9D8B030D-6E8A-4147-A177-3AD203B41FA5}">
                      <a16:colId xmlns:a16="http://schemas.microsoft.com/office/drawing/2014/main" val="46091838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de-DE" sz="1200" b="1" u="none" strike="noStrike" dirty="0">
                          <a:effectLst/>
                        </a:rPr>
                        <a:t>Profit, € </a:t>
                      </a:r>
                      <a:r>
                        <a:rPr lang="de-DE" sz="1200" b="1" u="none" strike="noStrike" dirty="0" err="1">
                          <a:effectLst/>
                        </a:rPr>
                        <a:t>mln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89235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2020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801,94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64112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2021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504,85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3859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2022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479,61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58452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2023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</a:t>
                      </a:r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679,61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14187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2024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013,59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0965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2</a:t>
                      </a:r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462,13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10431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de-DE" sz="1100" u="none" strike="noStrike" dirty="0">
                          <a:effectLst/>
                        </a:rPr>
                        <a:t>April 2026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504,85</a:t>
                      </a:r>
                      <a:endParaRPr lang="uk-UA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820612"/>
                  </a:ext>
                </a:extLst>
              </a:tr>
            </a:tbl>
          </a:graphicData>
        </a:graphic>
      </p:graphicFrame>
      <p:graphicFrame>
        <p:nvGraphicFramePr>
          <p:cNvPr id="58" name="Table 57">
            <a:extLst>
              <a:ext uri="{FF2B5EF4-FFF2-40B4-BE49-F238E27FC236}">
                <a16:creationId xmlns:a16="http://schemas.microsoft.com/office/drawing/2014/main" id="{3DBF723E-FB88-889C-6854-B084D3149C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268310"/>
              </p:ext>
            </p:extLst>
          </p:nvPr>
        </p:nvGraphicFramePr>
        <p:xfrm>
          <a:off x="3625469" y="2615989"/>
          <a:ext cx="2590800" cy="1143000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3874631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41949674"/>
                    </a:ext>
                  </a:extLst>
                </a:gridCol>
                <a:gridCol w="691896">
                  <a:extLst>
                    <a:ext uri="{9D8B030D-6E8A-4147-A177-3AD203B41FA5}">
                      <a16:colId xmlns:a16="http://schemas.microsoft.com/office/drawing/2014/main" val="2466562287"/>
                    </a:ext>
                  </a:extLst>
                </a:gridCol>
                <a:gridCol w="527304">
                  <a:extLst>
                    <a:ext uri="{9D8B030D-6E8A-4147-A177-3AD203B41FA5}">
                      <a16:colId xmlns:a16="http://schemas.microsoft.com/office/drawing/2014/main" val="189506325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1" u="none" strike="noStrike" noProof="0" dirty="0">
                          <a:effectLst/>
                        </a:rPr>
                        <a:t>Credits, € </a:t>
                      </a:r>
                      <a:r>
                        <a:rPr lang="en-US" sz="1100" b="1" u="none" strike="noStrike" noProof="0" dirty="0" err="1">
                          <a:effectLst/>
                        </a:rPr>
                        <a:t>mln</a:t>
                      </a:r>
                      <a:endParaRPr lang="en-US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45016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uk-UA" sz="1100" b="1" u="none" strike="noStrike" dirty="0">
                          <a:effectLst/>
                        </a:rPr>
                        <a:t>5-7-9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b="1" u="none" strike="noStrike" dirty="0">
                          <a:effectLst/>
                        </a:rPr>
                        <a:t>%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23116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01.06.2026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597,6249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1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effectLst/>
                        </a:rPr>
                        <a:t>321,134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45,24%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73318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25.05.2026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568,191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1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effectLst/>
                        </a:rPr>
                        <a:t>255,565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45,25%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945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31.12.2025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1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effectLst/>
                        </a:rPr>
                        <a:t>043,708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effectLst/>
                        </a:rPr>
                        <a:t>552,797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40,88%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54744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01.06.2025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473,8122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1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uk-UA" sz="1100" u="none" strike="noStrike" dirty="0">
                          <a:effectLst/>
                        </a:rPr>
                        <a:t>060,721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44,67%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0767665"/>
                  </a:ext>
                </a:extLst>
              </a:tr>
            </a:tbl>
          </a:graphicData>
        </a:graphic>
      </p:graphicFrame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A27D34CA-DAB5-F6B1-3D05-EE93DADD3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979562"/>
              </p:ext>
            </p:extLst>
          </p:nvPr>
        </p:nvGraphicFramePr>
        <p:xfrm>
          <a:off x="6711696" y="2615989"/>
          <a:ext cx="4895088" cy="1143000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790594">
                  <a:extLst>
                    <a:ext uri="{9D8B030D-6E8A-4147-A177-3AD203B41FA5}">
                      <a16:colId xmlns:a16="http://schemas.microsoft.com/office/drawing/2014/main" val="893511291"/>
                    </a:ext>
                  </a:extLst>
                </a:gridCol>
                <a:gridCol w="968476">
                  <a:extLst>
                    <a:ext uri="{9D8B030D-6E8A-4147-A177-3AD203B41FA5}">
                      <a16:colId xmlns:a16="http://schemas.microsoft.com/office/drawing/2014/main" val="2891139039"/>
                    </a:ext>
                  </a:extLst>
                </a:gridCol>
                <a:gridCol w="830123">
                  <a:extLst>
                    <a:ext uri="{9D8B030D-6E8A-4147-A177-3AD203B41FA5}">
                      <a16:colId xmlns:a16="http://schemas.microsoft.com/office/drawing/2014/main" val="4158743197"/>
                    </a:ext>
                  </a:extLst>
                </a:gridCol>
                <a:gridCol w="632474">
                  <a:extLst>
                    <a:ext uri="{9D8B030D-6E8A-4147-A177-3AD203B41FA5}">
                      <a16:colId xmlns:a16="http://schemas.microsoft.com/office/drawing/2014/main" val="1635206426"/>
                    </a:ext>
                  </a:extLst>
                </a:gridCol>
                <a:gridCol w="1040947">
                  <a:extLst>
                    <a:ext uri="{9D8B030D-6E8A-4147-A177-3AD203B41FA5}">
                      <a16:colId xmlns:a16="http://schemas.microsoft.com/office/drawing/2014/main" val="504343247"/>
                    </a:ext>
                  </a:extLst>
                </a:gridCol>
                <a:gridCol w="632474">
                  <a:extLst>
                    <a:ext uri="{9D8B030D-6E8A-4147-A177-3AD203B41FA5}">
                      <a16:colId xmlns:a16="http://schemas.microsoft.com/office/drawing/2014/main" val="269503271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u="none" strike="noStrike" noProof="0" dirty="0">
                          <a:effectLst/>
                        </a:rPr>
                        <a:t>State guaranteed credits </a:t>
                      </a:r>
                      <a:r>
                        <a:rPr lang="en-US" sz="1100" b="0" u="none" strike="noStrike" noProof="0" dirty="0">
                          <a:effectLst/>
                        </a:rPr>
                        <a:t>(portfolio) </a:t>
                      </a:r>
                      <a:r>
                        <a:rPr lang="en-US" sz="1100" b="1" u="none" strike="noStrike" noProof="0" dirty="0">
                          <a:effectLst/>
                        </a:rPr>
                        <a:t>€ </a:t>
                      </a:r>
                      <a:r>
                        <a:rPr lang="en-US" sz="1100" b="1" u="none" strike="noStrike" noProof="0" dirty="0" err="1">
                          <a:effectLst/>
                        </a:rPr>
                        <a:t>mln</a:t>
                      </a:r>
                      <a:endParaRPr lang="en-US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66165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de-DE" sz="1100" b="1" u="none" strike="noStrike" dirty="0">
                          <a:effectLst/>
                        </a:rPr>
                        <a:t>total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b="1" u="none" strike="noStrike" dirty="0">
                          <a:effectLst/>
                        </a:rPr>
                        <a:t>80%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u="none" strike="noStrike" dirty="0">
                          <a:effectLst/>
                        </a:rPr>
                        <a:t>less than</a:t>
                      </a:r>
                      <a:r>
                        <a:rPr lang="uk-UA" sz="1100" b="1" u="none" strike="noStrike" dirty="0">
                          <a:effectLst/>
                        </a:rPr>
                        <a:t> 80%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0850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01.06.2026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311,97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68,60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21,99%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243,36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78,01%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3603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25.05.2026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297,90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67,82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22,77%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230,08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77,23%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44520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31.12.2025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557,49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119,47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21,43%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438,01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78,57%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15282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01.06.2025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264,83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68,66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>
                          <a:effectLst/>
                        </a:rPr>
                        <a:t>25,93%</a:t>
                      </a:r>
                      <a:endParaRPr lang="uk-U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196,17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uk-UA" sz="1100" u="none" strike="noStrike" dirty="0">
                          <a:effectLst/>
                        </a:rPr>
                        <a:t>74,07%</a:t>
                      </a:r>
                      <a:endParaRPr lang="uk-UA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0637588"/>
                  </a:ext>
                </a:extLst>
              </a:tr>
            </a:tbl>
          </a:graphicData>
        </a:graphic>
      </p:graphicFrame>
      <p:sp>
        <p:nvSpPr>
          <p:cNvPr id="64" name="Oval 63">
            <a:extLst>
              <a:ext uri="{FF2B5EF4-FFF2-40B4-BE49-F238E27FC236}">
                <a16:creationId xmlns:a16="http://schemas.microsoft.com/office/drawing/2014/main" id="{802A810B-3DF4-3260-4DF2-CE89210F8332}"/>
              </a:ext>
            </a:extLst>
          </p:cNvPr>
          <p:cNvSpPr/>
          <p:nvPr/>
        </p:nvSpPr>
        <p:spPr>
          <a:xfrm>
            <a:off x="2877058" y="5014915"/>
            <a:ext cx="210312" cy="2194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814BA230-5CFD-174B-9552-3351279F5DD2}"/>
              </a:ext>
            </a:extLst>
          </p:cNvPr>
          <p:cNvSpPr/>
          <p:nvPr/>
        </p:nvSpPr>
        <p:spPr>
          <a:xfrm>
            <a:off x="2877058" y="5424217"/>
            <a:ext cx="210312" cy="2194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37904773-E127-572E-DC9B-7F07AC27C02F}"/>
              </a:ext>
            </a:extLst>
          </p:cNvPr>
          <p:cNvSpPr/>
          <p:nvPr/>
        </p:nvSpPr>
        <p:spPr>
          <a:xfrm>
            <a:off x="2877058" y="5794685"/>
            <a:ext cx="210312" cy="2194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C05B35D5-7B2C-0874-9CC3-BAE9C167E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623809"/>
              </p:ext>
            </p:extLst>
          </p:nvPr>
        </p:nvGraphicFramePr>
        <p:xfrm>
          <a:off x="3252470" y="4990531"/>
          <a:ext cx="8277860" cy="243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88210">
                  <a:extLst>
                    <a:ext uri="{9D8B030D-6E8A-4147-A177-3AD203B41FA5}">
                      <a16:colId xmlns:a16="http://schemas.microsoft.com/office/drawing/2014/main" val="71418626"/>
                    </a:ext>
                  </a:extLst>
                </a:gridCol>
                <a:gridCol w="6089650">
                  <a:extLst>
                    <a:ext uri="{9D8B030D-6E8A-4147-A177-3AD203B41FA5}">
                      <a16:colId xmlns:a16="http://schemas.microsoft.com/office/drawing/2014/main" val="6854862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</a:rPr>
                        <a:t>State donated assurance</a:t>
                      </a:r>
                      <a:endParaRPr lang="uk-UA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the law of 2012 implementation not reviewed, situation turned into the mess, since 2020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624889"/>
                  </a:ext>
                </a:extLst>
              </a:tr>
            </a:tbl>
          </a:graphicData>
        </a:graphic>
      </p:graphicFrame>
      <p:graphicFrame>
        <p:nvGraphicFramePr>
          <p:cNvPr id="68" name="Table 67">
            <a:extLst>
              <a:ext uri="{FF2B5EF4-FFF2-40B4-BE49-F238E27FC236}">
                <a16:creationId xmlns:a16="http://schemas.microsoft.com/office/drawing/2014/main" id="{02C81BCC-E6D7-6A2C-7E91-618C9EE9D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604326"/>
              </p:ext>
            </p:extLst>
          </p:nvPr>
        </p:nvGraphicFramePr>
        <p:xfrm>
          <a:off x="3252470" y="5399833"/>
          <a:ext cx="8277860" cy="243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88210">
                  <a:extLst>
                    <a:ext uri="{9D8B030D-6E8A-4147-A177-3AD203B41FA5}">
                      <a16:colId xmlns:a16="http://schemas.microsoft.com/office/drawing/2014/main" val="71418626"/>
                    </a:ext>
                  </a:extLst>
                </a:gridCol>
                <a:gridCol w="6089650">
                  <a:extLst>
                    <a:ext uri="{9D8B030D-6E8A-4147-A177-3AD203B41FA5}">
                      <a16:colId xmlns:a16="http://schemas.microsoft.com/office/drawing/2014/main" val="6854862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</a:rPr>
                        <a:t>Soybean export duty</a:t>
                      </a:r>
                      <a:endParaRPr lang="uk-UA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‘processing’, dull procedure, summer 2025, lost </a:t>
                      </a:r>
                      <a:r>
                        <a:rPr lang="de-DE" sz="1200" b="0" u="none" strike="noStrike" dirty="0">
                          <a:effectLst/>
                        </a:rPr>
                        <a:t>€ </a:t>
                      </a:r>
                      <a:r>
                        <a:rPr lang="en-US" sz="1200" kern="100" noProof="0" dirty="0">
                          <a:effectLst/>
                        </a:rPr>
                        <a:t>57,5 </a:t>
                      </a:r>
                      <a:r>
                        <a:rPr lang="en-US" sz="1200" b="0" u="none" strike="noStrike" noProof="0" dirty="0" err="1">
                          <a:effectLst/>
                        </a:rPr>
                        <a:t>mln</a:t>
                      </a:r>
                      <a:r>
                        <a:rPr lang="en-US" sz="1200" b="0" u="none" strike="noStrike" noProof="0" dirty="0">
                          <a:effectLst/>
                        </a:rPr>
                        <a:t> during September-December 2025</a:t>
                      </a:r>
                      <a:endParaRPr lang="en-US" sz="1200" b="0" kern="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624889"/>
                  </a:ext>
                </a:extLst>
              </a:tr>
            </a:tbl>
          </a:graphicData>
        </a:graphic>
      </p:graphicFrame>
      <p:graphicFrame>
        <p:nvGraphicFramePr>
          <p:cNvPr id="69" name="Table 68">
            <a:extLst>
              <a:ext uri="{FF2B5EF4-FFF2-40B4-BE49-F238E27FC236}">
                <a16:creationId xmlns:a16="http://schemas.microsoft.com/office/drawing/2014/main" id="{7075D631-F7E2-8A53-A246-4373BF780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30688"/>
              </p:ext>
            </p:extLst>
          </p:nvPr>
        </p:nvGraphicFramePr>
        <p:xfrm>
          <a:off x="3252470" y="5786700"/>
          <a:ext cx="8277860" cy="243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88210">
                  <a:extLst>
                    <a:ext uri="{9D8B030D-6E8A-4147-A177-3AD203B41FA5}">
                      <a16:colId xmlns:a16="http://schemas.microsoft.com/office/drawing/2014/main" val="71418626"/>
                    </a:ext>
                  </a:extLst>
                </a:gridCol>
                <a:gridCol w="6089650">
                  <a:extLst>
                    <a:ext uri="{9D8B030D-6E8A-4147-A177-3AD203B41FA5}">
                      <a16:colId xmlns:a16="http://schemas.microsoft.com/office/drawing/2014/main" val="6854862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</a:rPr>
                        <a:t>Traceability</a:t>
                      </a:r>
                      <a:endParaRPr lang="uk-UA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the last attempt, stopping logistics</a:t>
                      </a:r>
                      <a:endParaRPr lang="en-US" sz="1200" b="0" kern="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624889"/>
                  </a:ext>
                </a:extLst>
              </a:tr>
            </a:tbl>
          </a:graphicData>
        </a:graphic>
      </p:graphicFrame>
      <p:sp>
        <p:nvSpPr>
          <p:cNvPr id="70" name="Oval 69">
            <a:extLst>
              <a:ext uri="{FF2B5EF4-FFF2-40B4-BE49-F238E27FC236}">
                <a16:creationId xmlns:a16="http://schemas.microsoft.com/office/drawing/2014/main" id="{A3AE201C-40DD-5801-CF76-57ABD6747828}"/>
              </a:ext>
            </a:extLst>
          </p:cNvPr>
          <p:cNvSpPr/>
          <p:nvPr/>
        </p:nvSpPr>
        <p:spPr>
          <a:xfrm>
            <a:off x="661670" y="4040981"/>
            <a:ext cx="210312" cy="2194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167B7483-2099-A415-7667-D02F828C6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616640"/>
              </p:ext>
            </p:extLst>
          </p:nvPr>
        </p:nvGraphicFramePr>
        <p:xfrm>
          <a:off x="1130522" y="4055746"/>
          <a:ext cx="8277860" cy="243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88210">
                  <a:extLst>
                    <a:ext uri="{9D8B030D-6E8A-4147-A177-3AD203B41FA5}">
                      <a16:colId xmlns:a16="http://schemas.microsoft.com/office/drawing/2014/main" val="71418626"/>
                    </a:ext>
                  </a:extLst>
                </a:gridCol>
                <a:gridCol w="6089650">
                  <a:extLst>
                    <a:ext uri="{9D8B030D-6E8A-4147-A177-3AD203B41FA5}">
                      <a16:colId xmlns:a16="http://schemas.microsoft.com/office/drawing/2014/main" val="6854862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</a:rPr>
                        <a:t>Ukraine Facility €7bln</a:t>
                      </a:r>
                      <a:endParaRPr lang="uk-UA" sz="16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‘market rate’ up to 30%, GUF experience, 2015, 5-7-9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624889"/>
                  </a:ext>
                </a:extLst>
              </a:tr>
            </a:tbl>
          </a:graphicData>
        </a:graphic>
      </p:graphicFrame>
      <p:sp>
        <p:nvSpPr>
          <p:cNvPr id="73" name="Oval 72">
            <a:extLst>
              <a:ext uri="{FF2B5EF4-FFF2-40B4-BE49-F238E27FC236}">
                <a16:creationId xmlns:a16="http://schemas.microsoft.com/office/drawing/2014/main" id="{5DCCD7F6-729B-A2A3-62A0-DC82236E5B66}"/>
              </a:ext>
            </a:extLst>
          </p:cNvPr>
          <p:cNvSpPr/>
          <p:nvPr/>
        </p:nvSpPr>
        <p:spPr>
          <a:xfrm>
            <a:off x="661670" y="4465585"/>
            <a:ext cx="210312" cy="21945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aphicFrame>
        <p:nvGraphicFramePr>
          <p:cNvPr id="74" name="Table 73">
            <a:extLst>
              <a:ext uri="{FF2B5EF4-FFF2-40B4-BE49-F238E27FC236}">
                <a16:creationId xmlns:a16="http://schemas.microsoft.com/office/drawing/2014/main" id="{03D951E5-2B1B-759E-8B95-C9BDBA545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483964"/>
              </p:ext>
            </p:extLst>
          </p:nvPr>
        </p:nvGraphicFramePr>
        <p:xfrm>
          <a:off x="1130522" y="4457491"/>
          <a:ext cx="8277860" cy="243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8277860">
                  <a:extLst>
                    <a:ext uri="{9D8B030D-6E8A-4147-A177-3AD203B41FA5}">
                      <a16:colId xmlns:a16="http://schemas.microsoft.com/office/drawing/2014/main" val="714186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0" kern="100" dirty="0">
                          <a:effectLst/>
                        </a:rPr>
                        <a:t>State financial support €</a:t>
                      </a:r>
                      <a:r>
                        <a:rPr lang="uk-UA" sz="1600" b="0" kern="100" dirty="0">
                          <a:effectLst/>
                        </a:rPr>
                        <a:t>272</a:t>
                      </a:r>
                      <a:r>
                        <a:rPr lang="en-US" sz="1600" b="0" kern="100" dirty="0" err="1">
                          <a:effectLst/>
                        </a:rPr>
                        <a:t>mln</a:t>
                      </a:r>
                      <a:r>
                        <a:rPr lang="en-US" sz="1600" b="0" kern="100" dirty="0">
                          <a:effectLst/>
                        </a:rPr>
                        <a:t> (2026) is distributed in a clear, transparent way (ministry orders)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6624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5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200F1-8368-82D8-9713-8C4841F6A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8CAF7-AF17-E5BF-28BF-744D040E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263" y="328548"/>
            <a:ext cx="4688702" cy="704723"/>
          </a:xfrm>
        </p:spPr>
        <p:txBody>
          <a:bodyPr>
            <a:normAutofit/>
          </a:bodyPr>
          <a:lstStyle/>
          <a:p>
            <a:r>
              <a:rPr lang="en-US" b="1" dirty="0"/>
              <a:t>Resilience</a:t>
            </a:r>
            <a:endParaRPr lang="uk-UA" b="1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F24AC0-C514-06F1-CCA9-D9000DBEED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328548"/>
            <a:ext cx="914400" cy="604345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A8858C-02F5-864B-4DEA-67146EDB42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396829"/>
              </p:ext>
            </p:extLst>
          </p:nvPr>
        </p:nvGraphicFramePr>
        <p:xfrm>
          <a:off x="771524" y="1801526"/>
          <a:ext cx="10246996" cy="3322224"/>
        </p:xfrm>
        <a:graphic>
          <a:graphicData uri="http://schemas.openxmlformats.org/drawingml/2006/table">
            <a:tbl>
              <a:tblPr firstRow="1" firstCol="1" bandRow="1">
                <a:tableStyleId>{C083E6E3-FA7D-4D7B-A595-EF9225AFEA82}</a:tableStyleId>
              </a:tblPr>
              <a:tblGrid>
                <a:gridCol w="2005483">
                  <a:extLst>
                    <a:ext uri="{9D8B030D-6E8A-4147-A177-3AD203B41FA5}">
                      <a16:colId xmlns:a16="http://schemas.microsoft.com/office/drawing/2014/main" val="1327307922"/>
                    </a:ext>
                  </a:extLst>
                </a:gridCol>
                <a:gridCol w="2112399">
                  <a:extLst>
                    <a:ext uri="{9D8B030D-6E8A-4147-A177-3AD203B41FA5}">
                      <a16:colId xmlns:a16="http://schemas.microsoft.com/office/drawing/2014/main" val="1909134529"/>
                    </a:ext>
                  </a:extLst>
                </a:gridCol>
                <a:gridCol w="1886298">
                  <a:extLst>
                    <a:ext uri="{9D8B030D-6E8A-4147-A177-3AD203B41FA5}">
                      <a16:colId xmlns:a16="http://schemas.microsoft.com/office/drawing/2014/main" val="2293376053"/>
                    </a:ext>
                  </a:extLst>
                </a:gridCol>
                <a:gridCol w="2231136">
                  <a:extLst>
                    <a:ext uri="{9D8B030D-6E8A-4147-A177-3AD203B41FA5}">
                      <a16:colId xmlns:a16="http://schemas.microsoft.com/office/drawing/2014/main" val="1052872824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923827996"/>
                    </a:ext>
                  </a:extLst>
                </a:gridCol>
              </a:tblGrid>
              <a:tr h="399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 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Robustness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Adaptability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Transformability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Long term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0559639"/>
                  </a:ext>
                </a:extLst>
              </a:tr>
              <a:tr h="399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Farm 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2022–2025,</a:t>
                      </a:r>
                      <a:r>
                        <a:rPr lang="uk-UA" sz="1600" kern="100" dirty="0">
                          <a:effectLst/>
                        </a:rPr>
                        <a:t> </a:t>
                      </a:r>
                      <a:r>
                        <a:rPr lang="en-US" sz="1600" kern="100" dirty="0">
                          <a:effectLst/>
                        </a:rPr>
                        <a:t>stand still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figures, evidence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relocation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best practices capitalization</a:t>
                      </a:r>
                      <a:endParaRPr lang="uk-UA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9385515"/>
                  </a:ext>
                </a:extLst>
              </a:tr>
              <a:tr h="399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Specific crops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yes, no changes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yes (soy)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bought innovations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bought innovations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2708453"/>
                  </a:ext>
                </a:extLst>
              </a:tr>
              <a:tr h="399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Up/Downstream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no robustness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yes (‘market arm’)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‘market arm’</a:t>
                      </a:r>
                      <a:endParaRPr lang="uk-UA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optimization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9099643"/>
                  </a:ext>
                </a:extLst>
              </a:tr>
              <a:tr h="779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 </a:t>
                      </a:r>
                      <a:endParaRPr lang="uk-UA" sz="17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Climate change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uk-UA" sz="1600" kern="1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no official data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uk-UA" sz="16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land clearing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uk-UA" sz="16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in question, finances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uk-UA" sz="1600" kern="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EU approach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0870502"/>
                  </a:ext>
                </a:extLst>
              </a:tr>
              <a:tr h="399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Market volatility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enough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traditional</a:t>
                      </a:r>
                      <a:endParaRPr lang="uk-UA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traditional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traditional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1568672"/>
                  </a:ext>
                </a:extLst>
              </a:tr>
              <a:tr h="399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effectLst/>
                        </a:rPr>
                        <a:t>Policy</a:t>
                      </a:r>
                      <a:endParaRPr lang="uk-UA" sz="17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</a:rPr>
                        <a:t>yes, no changes 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no</a:t>
                      </a:r>
                      <a:endParaRPr lang="uk-UA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EU integration, slow</a:t>
                      </a:r>
                      <a:endParaRPr lang="uk-UA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EU integration, digital</a:t>
                      </a:r>
                      <a:endParaRPr lang="uk-UA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9739276"/>
                  </a:ext>
                </a:extLst>
              </a:tr>
            </a:tbl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323C61-0CB0-6087-EE41-2F389FFEDFEE}"/>
              </a:ext>
            </a:extLst>
          </p:cNvPr>
          <p:cNvCxnSpPr/>
          <p:nvPr/>
        </p:nvCxnSpPr>
        <p:spPr>
          <a:xfrm>
            <a:off x="777240" y="3877056"/>
            <a:ext cx="100218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F9D0FC1F-B878-B1B0-2565-9A72FCBB7B41}"/>
              </a:ext>
            </a:extLst>
          </p:cNvPr>
          <p:cNvSpPr/>
          <p:nvPr/>
        </p:nvSpPr>
        <p:spPr>
          <a:xfrm>
            <a:off x="4669282" y="2819960"/>
            <a:ext cx="140462" cy="15401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09E2619-203C-E6A0-B3B8-6B4E1117306D}"/>
              </a:ext>
            </a:extLst>
          </p:cNvPr>
          <p:cNvSpPr/>
          <p:nvPr/>
        </p:nvSpPr>
        <p:spPr>
          <a:xfrm>
            <a:off x="2575306" y="2281203"/>
            <a:ext cx="140462" cy="154011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CC8FCDF-6AFB-E3AE-A14C-E5CF3E27083A}"/>
              </a:ext>
            </a:extLst>
          </p:cNvPr>
          <p:cNvSpPr/>
          <p:nvPr/>
        </p:nvSpPr>
        <p:spPr>
          <a:xfrm>
            <a:off x="4669282" y="2275176"/>
            <a:ext cx="140462" cy="154011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4423C6-69EC-631B-5B25-79131210A412}"/>
              </a:ext>
            </a:extLst>
          </p:cNvPr>
          <p:cNvSpPr/>
          <p:nvPr/>
        </p:nvSpPr>
        <p:spPr>
          <a:xfrm>
            <a:off x="4669282" y="4024183"/>
            <a:ext cx="140462" cy="154011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C1DA8C4-CB18-751D-B1B0-838DF13D269E}"/>
              </a:ext>
            </a:extLst>
          </p:cNvPr>
          <p:cNvSpPr/>
          <p:nvPr/>
        </p:nvSpPr>
        <p:spPr>
          <a:xfrm>
            <a:off x="4669282" y="4787356"/>
            <a:ext cx="140462" cy="15401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AA614EA-BB0B-9F69-DB98-15C666D20454}"/>
              </a:ext>
            </a:extLst>
          </p:cNvPr>
          <p:cNvSpPr/>
          <p:nvPr/>
        </p:nvSpPr>
        <p:spPr>
          <a:xfrm>
            <a:off x="2575306" y="4787356"/>
            <a:ext cx="140462" cy="15401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FD8E6C3-0384-53B2-F4A7-32356787F584}"/>
              </a:ext>
            </a:extLst>
          </p:cNvPr>
          <p:cNvSpPr/>
          <p:nvPr/>
        </p:nvSpPr>
        <p:spPr>
          <a:xfrm>
            <a:off x="6568313" y="2811063"/>
            <a:ext cx="140462" cy="154011"/>
          </a:xfrm>
          <a:prstGeom prst="ellipse">
            <a:avLst/>
          </a:prstGeom>
          <a:solidFill>
            <a:srgbClr val="FFC000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DFCCFD0-C84F-F4CA-8DEE-BA3514C10FE4}"/>
              </a:ext>
            </a:extLst>
          </p:cNvPr>
          <p:cNvSpPr/>
          <p:nvPr/>
        </p:nvSpPr>
        <p:spPr>
          <a:xfrm>
            <a:off x="6568313" y="4024183"/>
            <a:ext cx="140462" cy="154011"/>
          </a:xfrm>
          <a:prstGeom prst="ellipse">
            <a:avLst/>
          </a:prstGeom>
          <a:solidFill>
            <a:srgbClr val="FFC000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D79A598-C962-A6BB-B94B-292515A18010}"/>
              </a:ext>
            </a:extLst>
          </p:cNvPr>
          <p:cNvSpPr/>
          <p:nvPr/>
        </p:nvSpPr>
        <p:spPr>
          <a:xfrm>
            <a:off x="8866378" y="4787356"/>
            <a:ext cx="140462" cy="154011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9675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48B9E-817D-A1EC-6DC4-2429DAEDE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BD7FE-D749-B222-F7DA-678366433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263" y="328548"/>
            <a:ext cx="4688702" cy="704723"/>
          </a:xfrm>
        </p:spPr>
        <p:txBody>
          <a:bodyPr>
            <a:normAutofit/>
          </a:bodyPr>
          <a:lstStyle/>
          <a:p>
            <a:r>
              <a:rPr lang="en-US" b="1" dirty="0"/>
              <a:t>Lessons learned</a:t>
            </a:r>
            <a:endParaRPr lang="uk-UA" b="1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B0EF2B-0123-2395-670E-5F7733E89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328548"/>
            <a:ext cx="914400" cy="60434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F19C970-E67F-D7F9-FCB3-A0D6B0CF69E7}"/>
              </a:ext>
            </a:extLst>
          </p:cNvPr>
          <p:cNvSpPr txBox="1">
            <a:spLocks/>
          </p:cNvSpPr>
          <p:nvPr/>
        </p:nvSpPr>
        <p:spPr>
          <a:xfrm>
            <a:off x="1111948" y="1336851"/>
            <a:ext cx="9970580" cy="2165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(?)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State management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to be transformed from operational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to the strategic level 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(?)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Financial system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to be bring to realities, financial markets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harmonized and open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(?)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EU support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for the after-war reconstruction is to be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crucially revised </a:t>
            </a:r>
          </a:p>
          <a:p>
            <a:endParaRPr lang="uk-UA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(?) </a:t>
            </a:r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Hybrid influence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policy making and legislation is to be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indicated</a:t>
            </a:r>
          </a:p>
          <a:p>
            <a:endParaRPr lang="en-US" sz="1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7F7059F-3165-9D6A-41F1-8AAE87B91FFE}"/>
              </a:ext>
            </a:extLst>
          </p:cNvPr>
          <p:cNvSpPr txBox="1">
            <a:spLocks/>
          </p:cNvSpPr>
          <p:nvPr/>
        </p:nvSpPr>
        <p:spPr>
          <a:xfrm>
            <a:off x="1527048" y="3915460"/>
            <a:ext cx="9857232" cy="2092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Ukraine has a system for the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land demining and clearing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Agrarian sector is just the only sector distributing state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budget costs in a clear way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Agrarian sector of Ukraine appeared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resilient enough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but land banks are enlarging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Digitalization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agrarian sphere give a hope for a fast and successful EU integration</a:t>
            </a:r>
          </a:p>
          <a:p>
            <a:endParaRPr lang="en-US" sz="14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5721FCB-B47E-BA0A-8035-4E01245F6749}"/>
              </a:ext>
            </a:extLst>
          </p:cNvPr>
          <p:cNvSpPr/>
          <p:nvPr/>
        </p:nvSpPr>
        <p:spPr>
          <a:xfrm>
            <a:off x="1188720" y="3915460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384C388-B992-6727-E208-1A6EA3F21A8C}"/>
              </a:ext>
            </a:extLst>
          </p:cNvPr>
          <p:cNvSpPr/>
          <p:nvPr/>
        </p:nvSpPr>
        <p:spPr>
          <a:xfrm>
            <a:off x="1188720" y="4498840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E304A3-D1DD-E262-8B4F-05F780B97D98}"/>
              </a:ext>
            </a:extLst>
          </p:cNvPr>
          <p:cNvSpPr/>
          <p:nvPr/>
        </p:nvSpPr>
        <p:spPr>
          <a:xfrm>
            <a:off x="1188720" y="5002672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DB234DA-29B4-7379-F976-44AE208FAB62}"/>
              </a:ext>
            </a:extLst>
          </p:cNvPr>
          <p:cNvSpPr/>
          <p:nvPr/>
        </p:nvSpPr>
        <p:spPr>
          <a:xfrm>
            <a:off x="1188720" y="5537605"/>
            <a:ext cx="210312" cy="219456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6805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</TotalTime>
  <Words>688</Words>
  <Application>Microsoft Office PowerPoint</Application>
  <PresentationFormat>Widescreen</PresentationFormat>
  <Paragraphs>222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Narrow</vt:lpstr>
      <vt:lpstr>Arial</vt:lpstr>
      <vt:lpstr>Calibri</vt:lpstr>
      <vt:lpstr>Calibri Light</vt:lpstr>
      <vt:lpstr>Office Theme</vt:lpstr>
      <vt:lpstr>Ukrainian agriculture under war conditions:  disruptions, coping strategies and lessons learned</vt:lpstr>
      <vt:lpstr>Disruptions</vt:lpstr>
      <vt:lpstr>Coping strategies → operational level </vt:lpstr>
      <vt:lpstr>Coping strategies → in question</vt:lpstr>
      <vt:lpstr>Resilience</vt:lpstr>
      <vt:lpstr>Lessons learned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UNP EaP</dc:creator>
  <cp:lastModifiedBy>UNP EaP</cp:lastModifiedBy>
  <cp:revision>28</cp:revision>
  <dcterms:created xsi:type="dcterms:W3CDTF">2026-06-03T12:12:54Z</dcterms:created>
  <dcterms:modified xsi:type="dcterms:W3CDTF">2026-06-05T06:46:53Z</dcterms:modified>
</cp:coreProperties>
</file>