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4" r:id="rId11"/>
    <p:sldId id="273" r:id="rId12"/>
    <p:sldId id="272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5D278-2AE3-4FE4-81B7-929187166DEE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852A3-3191-4E16-BAFC-DCDCA68233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50030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ДОРОЖНЯ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 КАРТА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впровадження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 систем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безпечності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харчових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продуктів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 в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Україні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6751" y="1"/>
            <a:ext cx="4637249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6072206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71546"/>
            <a:ext cx="8229600" cy="857256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Закон "Про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захист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споживача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"</a:t>
            </a:r>
            <a:endParaRPr lang="ru-RU" sz="3000" b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572528" cy="392909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Система </a:t>
            </a:r>
            <a:r>
              <a:rPr lang="ru-RU" b="1" dirty="0" err="1" smtClean="0"/>
              <a:t>захисту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українського</a:t>
            </a:r>
            <a:r>
              <a:rPr lang="ru-RU" b="1" dirty="0" smtClean="0"/>
              <a:t> </a:t>
            </a:r>
            <a:r>
              <a:rPr lang="ru-RU" b="1" dirty="0" err="1" smtClean="0"/>
              <a:t>споживача</a:t>
            </a:r>
            <a:r>
              <a:rPr lang="ru-RU" b="1" dirty="0" smtClean="0"/>
              <a:t> </a:t>
            </a:r>
            <a:r>
              <a:rPr lang="ru-RU" b="1" dirty="0" err="1" smtClean="0"/>
              <a:t>діє</a:t>
            </a:r>
            <a:r>
              <a:rPr lang="ru-RU" b="1" dirty="0" smtClean="0"/>
              <a:t> </a:t>
            </a:r>
            <a:r>
              <a:rPr lang="ru-RU" b="1" dirty="0" err="1" smtClean="0"/>
              <a:t>досить</a:t>
            </a:r>
            <a:r>
              <a:rPr lang="ru-RU" b="1" dirty="0" smtClean="0"/>
              <a:t> адекватно </a:t>
            </a:r>
            <a:r>
              <a:rPr lang="ru-RU" dirty="0" err="1" smtClean="0"/>
              <a:t>виробники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всю </a:t>
            </a:r>
            <a:r>
              <a:rPr lang="ru-RU" dirty="0" err="1" smtClean="0"/>
              <a:t>необхідну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за </a:t>
            </a:r>
            <a:r>
              <a:rPr lang="ru-RU" dirty="0" err="1" smtClean="0"/>
              <a:t>постачання</a:t>
            </a:r>
            <a:r>
              <a:rPr lang="ru-RU" dirty="0" smtClean="0"/>
              <a:t> </a:t>
            </a:r>
            <a:r>
              <a:rPr lang="ru-RU" dirty="0" err="1" smtClean="0"/>
              <a:t>неякісного</a:t>
            </a:r>
            <a:r>
              <a:rPr lang="ru-RU" dirty="0" smtClean="0"/>
              <a:t> товару,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гарантійні</a:t>
            </a:r>
            <a:r>
              <a:rPr lang="ru-RU" dirty="0" smtClean="0"/>
              <a:t> </a:t>
            </a:r>
            <a:r>
              <a:rPr lang="ru-RU" dirty="0" err="1" smtClean="0"/>
              <a:t>зобов‘язання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за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слабкого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об‘єднань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Роль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у </a:t>
            </a:r>
            <a:r>
              <a:rPr lang="ru-RU" dirty="0" err="1" smtClean="0"/>
              <a:t>дієвому</a:t>
            </a:r>
            <a:r>
              <a:rPr lang="ru-RU" dirty="0" smtClean="0"/>
              <a:t> </a:t>
            </a:r>
            <a:r>
              <a:rPr lang="ru-RU" dirty="0" err="1" smtClean="0"/>
              <a:t>забезпеченні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безпечності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ліків</a:t>
            </a:r>
            <a:r>
              <a:rPr lang="ru-RU" dirty="0" smtClean="0"/>
              <a:t> </a:t>
            </a:r>
            <a:r>
              <a:rPr lang="ru-RU" dirty="0" err="1" smtClean="0"/>
              <a:t>вкрай</a:t>
            </a:r>
            <a:r>
              <a:rPr lang="ru-RU" dirty="0" smtClean="0"/>
              <a:t> </a:t>
            </a:r>
            <a:r>
              <a:rPr lang="ru-RU" dirty="0" err="1" smtClean="0"/>
              <a:t>незначна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може</a:t>
            </a:r>
            <a:r>
              <a:rPr lang="ru-RU" b="1" dirty="0" smtClean="0">
                <a:solidFill>
                  <a:srgbClr val="FF0000"/>
                </a:solidFill>
              </a:rPr>
              <a:t> бути </a:t>
            </a:r>
            <a:r>
              <a:rPr lang="ru-RU" b="1" dirty="0" err="1" smtClean="0">
                <a:solidFill>
                  <a:srgbClr val="FF0000"/>
                </a:solidFill>
              </a:rPr>
              <a:t>обмежена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формуванням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якісної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законодавчо-нормативної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бази</a:t>
            </a:r>
            <a:r>
              <a:rPr lang="ru-RU" dirty="0" smtClean="0"/>
              <a:t>, яка </a:t>
            </a: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безпосередні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 </a:t>
            </a:r>
            <a:r>
              <a:rPr lang="ru-RU" dirty="0" err="1" smtClean="0"/>
              <a:t>виробника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.</a:t>
            </a:r>
            <a:endParaRPr lang="uk-UA" i="1" dirty="0" smtClean="0"/>
          </a:p>
          <a:p>
            <a:pPr>
              <a:buNone/>
            </a:pPr>
            <a:endParaRPr lang="en-US" sz="5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257174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Що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робити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?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071678"/>
            <a:ext cx="70770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571472" y="1000108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Кодекс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України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технічного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регулювання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і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захисту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споживача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714356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Нормативна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площина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57158" y="1714488"/>
            <a:ext cx="8572528" cy="435771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49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технічних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регламентів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безліч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наказів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профільних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ЦОВ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Єдиним нормативним документом </a:t>
            </a:r>
            <a:r>
              <a:rPr lang="uk-UA" b="1" dirty="0" smtClean="0"/>
              <a:t>в сфері технічного регулювання і захисту споживача є технічний регламент</a:t>
            </a:r>
            <a:r>
              <a:rPr lang="uk-UA" dirty="0" smtClean="0"/>
              <a:t>, затверджений Кабінетом Міністрів України або центральним органом виконавчої влади, уповноваженим на формування і проведення політики в тій чи іншій профільній сфері.</a:t>
            </a:r>
            <a:endParaRPr lang="ru-RU" dirty="0" smtClean="0"/>
          </a:p>
          <a:p>
            <a:endParaRPr lang="ru-RU" dirty="0" smtClean="0"/>
          </a:p>
          <a:p>
            <a:r>
              <a:rPr lang="uk-UA" dirty="0" smtClean="0"/>
              <a:t>Технічні регламенти, які діють в ЄС мають бути </a:t>
            </a:r>
            <a:r>
              <a:rPr lang="uk-UA" b="1" dirty="0" smtClean="0">
                <a:solidFill>
                  <a:srgbClr val="FF0000"/>
                </a:solidFill>
              </a:rPr>
              <a:t>безпосередньо </a:t>
            </a:r>
            <a:r>
              <a:rPr lang="uk-UA" b="1" dirty="0" err="1" smtClean="0">
                <a:solidFill>
                  <a:srgbClr val="FF0000"/>
                </a:solidFill>
              </a:rPr>
              <a:t>імплементовані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/>
              <a:t>в нормативну базу України </a:t>
            </a:r>
            <a:r>
              <a:rPr lang="uk-UA" dirty="0" smtClean="0"/>
              <a:t>або мають існувати норми про </a:t>
            </a:r>
            <a:r>
              <a:rPr lang="uk-UA" b="1" dirty="0" smtClean="0"/>
              <a:t>можливість використання технічного регламенту ЄС в мові оригіналу</a:t>
            </a:r>
            <a:r>
              <a:rPr lang="uk-UA" dirty="0" smtClean="0"/>
              <a:t>, про пріоритет англомовної версії в питаннях тлумачення і про процедуру офіційного перекладу регламенту ЄС. </a:t>
            </a:r>
          </a:p>
          <a:p>
            <a:pPr lvl="2" algn="r"/>
            <a:r>
              <a:rPr lang="uk-UA" sz="2900" b="1" dirty="0" smtClean="0">
                <a:solidFill>
                  <a:schemeClr val="accent6">
                    <a:lumMod val="50000"/>
                  </a:schemeClr>
                </a:solidFill>
              </a:rPr>
              <a:t>Прецедент – Закон про </a:t>
            </a:r>
            <a:r>
              <a:rPr lang="uk-UA" sz="2900" b="1" dirty="0" err="1" smtClean="0">
                <a:solidFill>
                  <a:schemeClr val="accent6">
                    <a:lumMod val="50000"/>
                  </a:schemeClr>
                </a:solidFill>
              </a:rPr>
              <a:t>бухоблік</a:t>
            </a:r>
            <a:r>
              <a:rPr lang="uk-UA" sz="2900" b="1" dirty="0" smtClean="0">
                <a:solidFill>
                  <a:schemeClr val="accent6">
                    <a:lumMod val="50000"/>
                  </a:schemeClr>
                </a:solidFill>
              </a:rPr>
              <a:t>, 2011 рік</a:t>
            </a:r>
            <a:endParaRPr lang="ru-RU" sz="29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uk-UA" dirty="0" smtClean="0"/>
          </a:p>
          <a:p>
            <a:endParaRPr lang="uk-UA" dirty="0" smtClean="0"/>
          </a:p>
          <a:p>
            <a:endParaRPr lang="ru-RU" dirty="0" smtClean="0"/>
          </a:p>
          <a:p>
            <a:pPr>
              <a:buNone/>
            </a:pPr>
            <a:endParaRPr lang="en-US" sz="5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642918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Саморегулівна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площина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572528" cy="492922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36 360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стандартів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ДСТУ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159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технічних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комітетів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гармонізації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</a:p>
          <a:p>
            <a:endParaRPr lang="en-US" sz="1500" dirty="0" smtClean="0"/>
          </a:p>
          <a:p>
            <a:pPr>
              <a:buNone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1) Стандарти </a:t>
            </a:r>
            <a:endParaRPr lang="uk-UA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>
              <a:buNone/>
            </a:pPr>
            <a:r>
              <a:rPr lang="uk-UA" b="1" dirty="0" smtClean="0"/>
              <a:t>	Офіційний переклад </a:t>
            </a:r>
            <a:r>
              <a:rPr lang="uk-UA" dirty="0" smtClean="0"/>
              <a:t>стандартів ЄС і інших країн світу, </a:t>
            </a:r>
            <a:r>
              <a:rPr lang="uk-UA" b="1" dirty="0" smtClean="0"/>
              <a:t>розробку національних стандартів </a:t>
            </a:r>
            <a:r>
              <a:rPr lang="uk-UA" dirty="0" smtClean="0"/>
              <a:t>забезпечувати </a:t>
            </a:r>
            <a:r>
              <a:rPr lang="uk-UA" b="1" dirty="0" smtClean="0">
                <a:solidFill>
                  <a:srgbClr val="FF0000"/>
                </a:solidFill>
              </a:rPr>
              <a:t>галузеві асоціації виробників </a:t>
            </a:r>
            <a:r>
              <a:rPr lang="uk-UA" dirty="0" smtClean="0"/>
              <a:t>відповідних продуктів. 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b="1" dirty="0" smtClean="0"/>
              <a:t>Технічні комітети </a:t>
            </a:r>
            <a:r>
              <a:rPr lang="uk-UA" dirty="0" smtClean="0"/>
              <a:t>із стандартизації працюють у структурі яких організацій.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	</a:t>
            </a:r>
            <a:r>
              <a:rPr lang="uk-UA" b="1" dirty="0" smtClean="0"/>
              <a:t>Суб‘єкти господарювання мають фінансувати </a:t>
            </a:r>
            <a:r>
              <a:rPr lang="uk-UA" dirty="0" smtClean="0"/>
              <a:t>діяльність технічних комітетів для професіонального виконання ними поставлених завдань. 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i="1" dirty="0" smtClean="0"/>
              <a:t>Норми про обов‘язок виробників фінансувати діяльність з розробки, моніторингу, перегляду та гармонізації стандартів, </a:t>
            </a:r>
            <a:r>
              <a:rPr lang="uk-UA" b="1" i="1" dirty="0" smtClean="0">
                <a:solidFill>
                  <a:srgbClr val="FF0000"/>
                </a:solidFill>
              </a:rPr>
              <a:t>права інтелектуальної власності авторського колективу </a:t>
            </a:r>
            <a:r>
              <a:rPr lang="uk-UA" i="1" dirty="0" smtClean="0"/>
              <a:t>з розробки стандарту і правовий режим використання такого об‘єкту інтелектуальної власності має містити Кодекс України технічного регулювання і захисту споживача. </a:t>
            </a:r>
            <a:endParaRPr lang="ru-RU" i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	</a:t>
            </a:r>
            <a:r>
              <a:rPr lang="uk-UA" b="1" dirty="0" smtClean="0"/>
              <a:t>Центральні органи виконавчої влади</a:t>
            </a:r>
            <a:r>
              <a:rPr lang="uk-UA" dirty="0" smtClean="0"/>
              <a:t>, уповноважені на реалізацію державної галузевої політики, повинні вести </a:t>
            </a:r>
            <a:r>
              <a:rPr lang="uk-UA" dirty="0" smtClean="0">
                <a:solidFill>
                  <a:srgbClr val="FF0000"/>
                </a:solidFill>
              </a:rPr>
              <a:t>реєстри стандартів </a:t>
            </a:r>
            <a:r>
              <a:rPr lang="uk-UA" dirty="0" smtClean="0"/>
              <a:t>і гарантувати </a:t>
            </a:r>
            <a:r>
              <a:rPr lang="uk-UA" dirty="0" smtClean="0">
                <a:solidFill>
                  <a:srgbClr val="FF0000"/>
                </a:solidFill>
              </a:rPr>
              <a:t>дотримання прав інтелектуальної власності </a:t>
            </a:r>
            <a:r>
              <a:rPr lang="uk-UA" dirty="0" smtClean="0"/>
              <a:t>їх авторів.</a:t>
            </a:r>
            <a:endParaRPr lang="en-US" sz="5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714356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Саморегулівна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площина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72528" cy="435771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представництво 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Кодекс </a:t>
            </a:r>
            <a:r>
              <a:rPr lang="uk-UA" b="1" dirty="0" err="1" smtClean="0">
                <a:solidFill>
                  <a:schemeClr val="accent6">
                    <a:lumMod val="75000"/>
                  </a:schemeClr>
                </a:solidFill>
              </a:rPr>
              <a:t>Аліментаріус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accent6">
                    <a:lumMod val="75000"/>
                  </a:schemeClr>
                </a:solidFill>
              </a:rPr>
              <a:t>закрит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е</a:t>
            </a:r>
          </a:p>
          <a:p>
            <a:endParaRPr lang="ru-RU" dirty="0" smtClean="0"/>
          </a:p>
          <a:p>
            <a:pPr>
              <a:buNone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2) Кодекси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усталеної практики. </a:t>
            </a:r>
          </a:p>
          <a:p>
            <a:pPr>
              <a:buNone/>
            </a:pPr>
            <a:endParaRPr lang="uk-UA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dirty="0" smtClean="0"/>
              <a:t>	</a:t>
            </a:r>
            <a:r>
              <a:rPr lang="uk-UA" b="1" dirty="0" smtClean="0"/>
              <a:t>Офіційний переклад кодексів </a:t>
            </a:r>
            <a:r>
              <a:rPr lang="uk-UA" dirty="0" smtClean="0"/>
              <a:t>усталеної практики мають забезпечувати </a:t>
            </a:r>
            <a:r>
              <a:rPr lang="uk-UA" dirty="0" smtClean="0">
                <a:solidFill>
                  <a:srgbClr val="FF0000"/>
                </a:solidFill>
              </a:rPr>
              <a:t>галузеві асоціації виробників</a:t>
            </a:r>
            <a:r>
              <a:rPr lang="uk-UA" dirty="0" smtClean="0"/>
              <a:t>. </a:t>
            </a:r>
          </a:p>
          <a:p>
            <a:pPr>
              <a:buNone/>
            </a:pPr>
            <a:r>
              <a:rPr lang="uk-UA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uk-UA" b="1" dirty="0" smtClean="0"/>
              <a:t>Затверджувати кодекси усталеної практики мають Технічні комітети</a:t>
            </a:r>
            <a:r>
              <a:rPr lang="uk-UA" dirty="0" smtClean="0"/>
              <a:t>, які працюють у структурі громадських організацій. </a:t>
            </a:r>
          </a:p>
          <a:p>
            <a:pPr>
              <a:buNone/>
            </a:pPr>
            <a:r>
              <a:rPr lang="uk-UA" dirty="0" smtClean="0"/>
              <a:t>‘	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uk-UA" b="1" dirty="0" smtClean="0"/>
              <a:t>Центральні органи виконавчої влади</a:t>
            </a:r>
            <a:r>
              <a:rPr lang="uk-UA" dirty="0" smtClean="0"/>
              <a:t>, уповноважені на реалізацію державної галузевої політики, мають вести </a:t>
            </a:r>
            <a:r>
              <a:rPr lang="uk-UA" dirty="0" smtClean="0">
                <a:solidFill>
                  <a:srgbClr val="FF0000"/>
                </a:solidFill>
              </a:rPr>
              <a:t>реєстри </a:t>
            </a:r>
            <a:r>
              <a:rPr lang="uk-UA" dirty="0" smtClean="0"/>
              <a:t>кодексів усталеної практики і надавати доступ до документів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714356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Саморегулівна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площина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72528" cy="435771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Державна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реєстрація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Технічних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умов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скасована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>
              <a:buNone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3) Технічні умови </a:t>
            </a:r>
            <a:endParaRPr lang="uk-UA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uk-UA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dirty="0" smtClean="0"/>
              <a:t> 	Технічні умови на продукцію, як і інша технологічна документація, </a:t>
            </a:r>
            <a:r>
              <a:rPr lang="uk-UA" b="1" dirty="0" smtClean="0"/>
              <a:t>є внутрішньою справою виробника</a:t>
            </a:r>
            <a:r>
              <a:rPr lang="uk-UA" dirty="0" smtClean="0"/>
              <a:t>. </a:t>
            </a:r>
          </a:p>
          <a:p>
            <a:pPr>
              <a:buNone/>
            </a:pPr>
            <a:r>
              <a:rPr lang="uk-UA" dirty="0" smtClean="0"/>
              <a:t>	Ця сфера регулюється виключно </a:t>
            </a:r>
            <a:r>
              <a:rPr lang="uk-UA" b="1" dirty="0" smtClean="0"/>
              <a:t>технічними регламентами</a:t>
            </a:r>
            <a:r>
              <a:rPr lang="uk-UA" dirty="0" smtClean="0"/>
              <a:t>. </a:t>
            </a:r>
          </a:p>
          <a:p>
            <a:pPr>
              <a:buNone/>
            </a:pPr>
            <a:r>
              <a:rPr lang="uk-UA" dirty="0" smtClean="0"/>
              <a:t>	Перевірка дотримання технічних умов, як і технологічних процедур, є справою </a:t>
            </a:r>
            <a:r>
              <a:rPr lang="uk-UA" b="1" dirty="0" smtClean="0"/>
              <a:t>оцінювачів відповідності</a:t>
            </a:r>
            <a:r>
              <a:rPr lang="uk-UA" dirty="0" smtClean="0"/>
              <a:t>, діяльність яких регулюється Національним органом з акредитації. </a:t>
            </a:r>
          </a:p>
          <a:p>
            <a:pPr>
              <a:buNone/>
            </a:pPr>
            <a:r>
              <a:rPr lang="uk-UA" dirty="0" smtClean="0"/>
              <a:t>	Потенційно орган акредитації може сформулювати методичні рекомендації, якими мають керуватися оцінювачі відповідності при оцінці технічних умов підприємств.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714356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Саморегулівна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площина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72528" cy="4286280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НААСП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>
              <a:buNone/>
            </a:pPr>
            <a:r>
              <a:rPr lang="uk-UA" sz="3400" b="1" dirty="0" smtClean="0">
                <a:solidFill>
                  <a:schemeClr val="accent6">
                    <a:lumMod val="50000"/>
                  </a:schemeClr>
                </a:solidFill>
              </a:rPr>
              <a:t>4) Корпоративні стандарти </a:t>
            </a:r>
            <a:endParaRPr lang="uk-UA" sz="3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uk-UA" sz="3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34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uk-UA" sz="3400" dirty="0" smtClean="0"/>
              <a:t>Основною метою розробки і запровадження корпоративних стандартів є </a:t>
            </a:r>
            <a:r>
              <a:rPr lang="uk-UA" sz="3400" b="1" dirty="0" smtClean="0"/>
              <a:t>скорочення витрат на оцінку відповідності, формування довіри споживача, активізація ринку. </a:t>
            </a:r>
          </a:p>
          <a:p>
            <a:pPr>
              <a:buNone/>
            </a:pPr>
            <a:endParaRPr lang="uk-UA" sz="3400" dirty="0" smtClean="0"/>
          </a:p>
          <a:p>
            <a:pPr>
              <a:buNone/>
            </a:pPr>
            <a:r>
              <a:rPr lang="uk-UA" sz="3400" dirty="0" smtClean="0"/>
              <a:t>	Розроблення, гармонізацію, моніторинг, редагування корпоративних стандартів виробники можуть </a:t>
            </a:r>
            <a:r>
              <a:rPr lang="uk-UA" sz="3400" b="1" dirty="0" smtClean="0"/>
              <a:t>делегувати галузевим громадським організаціям </a:t>
            </a:r>
            <a:r>
              <a:rPr lang="uk-UA" sz="3400" dirty="0" smtClean="0"/>
              <a:t>(які </a:t>
            </a:r>
            <a:r>
              <a:rPr lang="uk-UA" sz="3400" b="1" dirty="0" smtClean="0">
                <a:solidFill>
                  <a:srgbClr val="FF0000"/>
                </a:solidFill>
              </a:rPr>
              <a:t>можуть виконувати функції з саморегулювання вже сьогодні в рамках чинного закону "Про громадські об‘єднання"). </a:t>
            </a:r>
          </a:p>
          <a:p>
            <a:pPr>
              <a:buNone/>
            </a:pPr>
            <a:r>
              <a:rPr lang="uk-UA" sz="3400" dirty="0" smtClean="0"/>
              <a:t>	</a:t>
            </a:r>
          </a:p>
          <a:p>
            <a:pPr>
              <a:buNone/>
            </a:pPr>
            <a:r>
              <a:rPr lang="uk-UA" sz="3400" dirty="0" smtClean="0"/>
              <a:t>	Такі громадські організації можуть формувати </a:t>
            </a:r>
            <a:r>
              <a:rPr lang="uk-UA" sz="3400" b="1" dirty="0" smtClean="0">
                <a:solidFill>
                  <a:srgbClr val="FF0000"/>
                </a:solidFill>
              </a:rPr>
              <a:t>власні процедури перевірки </a:t>
            </a:r>
            <a:r>
              <a:rPr lang="uk-UA" sz="3400" dirty="0" smtClean="0"/>
              <a:t>дотримання виробниками корпоративних стандартів і вживати відповідних заходів (попередження, додаткові фінансові зобов‘язання, виключення з числа членів тощо).</a:t>
            </a:r>
            <a:endParaRPr lang="ru-RU" sz="3400" dirty="0" smtClean="0"/>
          </a:p>
          <a:p>
            <a:endParaRPr lang="ru-RU" sz="3400" dirty="0" smtClean="0"/>
          </a:p>
          <a:p>
            <a:pPr>
              <a:buNone/>
            </a:pPr>
            <a:r>
              <a:rPr lang="uk-UA" sz="3400" dirty="0" smtClean="0"/>
              <a:t>	</a:t>
            </a:r>
            <a:r>
              <a:rPr lang="uk-UA" sz="3400" b="1" dirty="0" smtClean="0"/>
              <a:t>Органи державної влади </a:t>
            </a:r>
            <a:r>
              <a:rPr lang="uk-UA" sz="3400" dirty="0" smtClean="0"/>
              <a:t>також мають вести </a:t>
            </a:r>
            <a:r>
              <a:rPr lang="uk-UA" sz="3400" dirty="0" smtClean="0">
                <a:solidFill>
                  <a:srgbClr val="FF0000"/>
                </a:solidFill>
              </a:rPr>
              <a:t>відкритий реєстр корпоративних стандартів</a:t>
            </a:r>
            <a:r>
              <a:rPr lang="uk-UA" sz="3400" dirty="0" smtClean="0"/>
              <a:t>, який також містить інформацію про переваги застосування таких стандартів. </a:t>
            </a:r>
            <a:endParaRPr lang="ru-RU" sz="3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714356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Організаційна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площина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72528" cy="4572032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Влада – не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гравець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а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арбітр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 smtClean="0"/>
          </a:p>
          <a:p>
            <a:r>
              <a:rPr lang="uk-UA" dirty="0" smtClean="0"/>
              <a:t>На рівні </a:t>
            </a:r>
            <a:r>
              <a:rPr lang="uk-UA" b="1" dirty="0" smtClean="0"/>
              <a:t>законодавчої влади </a:t>
            </a:r>
            <a:r>
              <a:rPr lang="uk-UA" dirty="0" smtClean="0"/>
              <a:t>має бути прийнятим Кодекс України технічного регулювання і захисту споживача </a:t>
            </a:r>
          </a:p>
          <a:p>
            <a:pPr>
              <a:buNone/>
            </a:pPr>
            <a:endParaRPr lang="ru-RU" dirty="0" smtClean="0"/>
          </a:p>
          <a:p>
            <a:r>
              <a:rPr lang="uk-UA" dirty="0" smtClean="0"/>
              <a:t>На рівні </a:t>
            </a:r>
            <a:r>
              <a:rPr lang="uk-UA" b="1" dirty="0" smtClean="0"/>
              <a:t>виконавчої влади </a:t>
            </a:r>
            <a:r>
              <a:rPr lang="uk-UA" dirty="0" smtClean="0"/>
              <a:t>має бути забезпечена пряма імплементація технічних регламентів ЄС і забезпечене прийняття національних технічних регламентів в нішах, не охоплених нормативними документами ЄС.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	Для </a:t>
            </a:r>
            <a:r>
              <a:rPr lang="uk-UA" b="1" i="1" dirty="0" smtClean="0">
                <a:solidFill>
                  <a:srgbClr val="FF0000"/>
                </a:solidFill>
              </a:rPr>
              <a:t>убезпечення від повернення на старі рейки</a:t>
            </a:r>
            <a:r>
              <a:rPr lang="uk-UA" i="1" dirty="0" smtClean="0"/>
              <a:t>, відродження радянської системи державного контролю кандидати на відповідальні посади в органах державної влади повинні </a:t>
            </a:r>
            <a:r>
              <a:rPr lang="uk-UA" b="1" i="1" dirty="0" smtClean="0"/>
              <a:t>складати іспит на знання механізмів і методів сучасного технічного регулювання </a:t>
            </a:r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r>
              <a:rPr lang="uk-UA" b="1" u="sng" dirty="0" smtClean="0"/>
              <a:t>З</a:t>
            </a:r>
            <a:r>
              <a:rPr lang="uk-UA" b="1" dirty="0" smtClean="0"/>
              <a:t>ахист прав споживача </a:t>
            </a:r>
            <a:r>
              <a:rPr lang="uk-UA" dirty="0" smtClean="0"/>
              <a:t>безпосередньо передбачений </a:t>
            </a:r>
            <a:r>
              <a:rPr lang="uk-UA" b="1" dirty="0" smtClean="0">
                <a:solidFill>
                  <a:srgbClr val="FF0000"/>
                </a:solidFill>
              </a:rPr>
              <a:t>статтею 42 Конституції України</a:t>
            </a:r>
            <a:r>
              <a:rPr lang="uk-UA" dirty="0" smtClean="0"/>
              <a:t>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Для реалізації прав споживача</a:t>
            </a:r>
            <a:r>
              <a:rPr lang="en-US" dirty="0" smtClean="0"/>
              <a:t> </a:t>
            </a:r>
            <a:r>
              <a:rPr lang="uk-UA" dirty="0" smtClean="0"/>
              <a:t>на безпечну і якісну продукцію харчування в системі судової влади має бути запроваджена </a:t>
            </a:r>
            <a:r>
              <a:rPr lang="uk-UA" b="1" dirty="0" smtClean="0"/>
              <a:t>відповідна спеціалізація</a:t>
            </a:r>
            <a:r>
              <a:rPr lang="uk-UA" dirty="0" smtClean="0"/>
              <a:t>: </a:t>
            </a:r>
            <a:endParaRPr lang="en-US" dirty="0" smtClean="0"/>
          </a:p>
          <a:p>
            <a:pPr lvl="1"/>
            <a:r>
              <a:rPr lang="uk-UA" dirty="0" smtClean="0"/>
              <a:t>система досудового розгляду спорів у справах захисту прав споживача (медіація), </a:t>
            </a:r>
            <a:r>
              <a:rPr lang="en-US" dirty="0" smtClean="0"/>
              <a:t>	</a:t>
            </a:r>
            <a:endParaRPr lang="ru-RU" dirty="0" smtClean="0"/>
          </a:p>
          <a:p>
            <a:pPr lvl="1"/>
            <a:r>
              <a:rPr lang="uk-UA" dirty="0" smtClean="0"/>
              <a:t>спеціалізація провадження по захисту прав споживача в місцевих судах, </a:t>
            </a:r>
          </a:p>
          <a:p>
            <a:pPr lvl="1"/>
            <a:r>
              <a:rPr lang="uk-UA" dirty="0" smtClean="0"/>
              <a:t>палати з розгляду спорів у справах захисту прав споживача в апеляційних та </a:t>
            </a:r>
          </a:p>
          <a:p>
            <a:pPr lvl="1"/>
            <a:r>
              <a:rPr lang="uk-UA" dirty="0" smtClean="0"/>
              <a:t>вищих спеціалізованих судах, </a:t>
            </a:r>
          </a:p>
          <a:p>
            <a:pPr lvl="1"/>
            <a:r>
              <a:rPr lang="uk-UA" dirty="0" smtClean="0"/>
              <a:t>палата із захисту прав споживача у складі Верховного суду України.</a:t>
            </a:r>
            <a:endParaRPr lang="ru-R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714356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Інституціональна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площина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72528" cy="457203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Декларування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>
              <a:buNone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1) Виробники </a:t>
            </a:r>
            <a:endParaRPr lang="uk-UA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dirty="0" smtClean="0"/>
              <a:t>	мають забезпечити дотримання технічних регламентів, міжнародних, національних і корпоративних стандартів, правил усталеної практики, </a:t>
            </a:r>
            <a:r>
              <a:rPr lang="uk-UA" dirty="0" err="1" smtClean="0"/>
              <a:t>НААСР</a:t>
            </a:r>
            <a:r>
              <a:rPr lang="uk-UA" dirty="0" smtClean="0"/>
              <a:t>, інших запобіжних процедур.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	Повідомлення споживача </a:t>
            </a:r>
            <a:r>
              <a:rPr lang="uk-UA" i="1" dirty="0" smtClean="0"/>
              <a:t>і інших зацікавлених осіб </a:t>
            </a:r>
            <a:r>
              <a:rPr lang="uk-UA" dirty="0" smtClean="0"/>
              <a:t>про відповідність продукції нормам технічних регламентів, стандартів, усталених процедур, корпоративних стандартів тощо  виробник має здійснювати </a:t>
            </a:r>
            <a:r>
              <a:rPr lang="uk-UA" b="1" dirty="0" smtClean="0">
                <a:solidFill>
                  <a:srgbClr val="FF0000"/>
                </a:solidFill>
              </a:rPr>
              <a:t>шляхом декларування</a:t>
            </a:r>
            <a:r>
              <a:rPr lang="uk-UA" dirty="0" smtClean="0"/>
              <a:t>, у тому числі і в першу чергу – </a:t>
            </a:r>
            <a:r>
              <a:rPr lang="uk-UA" i="1" dirty="0" smtClean="0"/>
              <a:t>на пакуванні продукції.</a:t>
            </a:r>
            <a:endParaRPr lang="ru-RU" i="1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214422"/>
            <a:ext cx="8229600" cy="857256"/>
          </a:xfrm>
        </p:spPr>
        <p:txBody>
          <a:bodyPr>
            <a:normAutofit/>
          </a:bodyPr>
          <a:lstStyle/>
          <a:p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Між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«тут»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і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«там»</a:t>
            </a:r>
            <a:endParaRPr lang="ru-RU" sz="3000" b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214554"/>
            <a:ext cx="8229600" cy="2857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застаріла</a:t>
            </a:r>
            <a:r>
              <a:rPr lang="ru-RU" b="1" dirty="0" smtClean="0"/>
              <a:t> </a:t>
            </a:r>
            <a:r>
              <a:rPr lang="ru-RU" b="1" dirty="0" err="1" smtClean="0"/>
              <a:t>радянська</a:t>
            </a:r>
            <a:r>
              <a:rPr lang="ru-RU" b="1" dirty="0" smtClean="0"/>
              <a:t> система контролю за </a:t>
            </a:r>
            <a:r>
              <a:rPr lang="ru-RU" b="1" dirty="0" err="1" smtClean="0"/>
              <a:t>якістю</a:t>
            </a:r>
            <a:r>
              <a:rPr lang="ru-RU" b="1" dirty="0" smtClean="0"/>
              <a:t> </a:t>
            </a:r>
            <a:r>
              <a:rPr lang="ru-RU" b="1" dirty="0" err="1" smtClean="0"/>
              <a:t>продукції</a:t>
            </a:r>
            <a:r>
              <a:rPr lang="ru-RU" b="1" dirty="0" smtClean="0"/>
              <a:t> </a:t>
            </a:r>
            <a:r>
              <a:rPr lang="ru-RU" b="1" dirty="0" err="1" smtClean="0"/>
              <a:t>знищена</a:t>
            </a:r>
            <a:r>
              <a:rPr lang="ru-RU" b="1" dirty="0" smtClean="0"/>
              <a:t>, 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b="1" dirty="0" smtClean="0"/>
              <a:t>нова система, яка 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відповідати</a:t>
            </a:r>
            <a:r>
              <a:rPr lang="ru-RU" b="1" dirty="0" smtClean="0"/>
              <a:t> </a:t>
            </a:r>
            <a:r>
              <a:rPr lang="ru-RU" b="1" dirty="0" err="1" smtClean="0"/>
              <a:t>міжнародній</a:t>
            </a:r>
            <a:r>
              <a:rPr lang="ru-RU" b="1" dirty="0" smtClean="0"/>
              <a:t> </a:t>
            </a:r>
            <a:r>
              <a:rPr lang="ru-RU" b="1" dirty="0" err="1" smtClean="0"/>
              <a:t>практиці</a:t>
            </a:r>
            <a:r>
              <a:rPr lang="ru-RU" b="1" dirty="0" smtClean="0"/>
              <a:t>, </a:t>
            </a:r>
            <a:r>
              <a:rPr lang="ru-RU" b="1" dirty="0" err="1" smtClean="0"/>
              <a:t>поки</a:t>
            </a:r>
            <a:r>
              <a:rPr lang="ru-RU" b="1" dirty="0" smtClean="0"/>
              <a:t> </a:t>
            </a:r>
            <a:r>
              <a:rPr lang="ru-RU" b="1" dirty="0" err="1" smtClean="0"/>
              <a:t>що</a:t>
            </a:r>
            <a:r>
              <a:rPr lang="ru-RU" b="1" dirty="0" smtClean="0"/>
              <a:t> не </a:t>
            </a:r>
            <a:r>
              <a:rPr lang="ru-RU" b="1" dirty="0" err="1" smtClean="0"/>
              <a:t>діє</a:t>
            </a:r>
            <a:endParaRPr lang="uk-UA" b="1" dirty="0" smtClean="0"/>
          </a:p>
          <a:p>
            <a:pPr lvl="2"/>
            <a:endParaRPr lang="uk-UA" i="1" dirty="0" smtClean="0"/>
          </a:p>
          <a:p>
            <a:pPr>
              <a:buNone/>
            </a:pPr>
            <a:endParaRPr lang="en-US" sz="5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00034" y="5000636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Що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робити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?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714356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Інституціональна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площина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72528" cy="457203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Представництво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виробника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>
              <a:buNone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2) Торгова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мережа</a:t>
            </a:r>
          </a:p>
          <a:p>
            <a:pPr>
              <a:buNone/>
            </a:pPr>
            <a:r>
              <a:rPr lang="uk-UA" dirty="0" smtClean="0"/>
              <a:t>	має відігравати роль </a:t>
            </a:r>
            <a:r>
              <a:rPr lang="uk-UA" b="1" dirty="0" smtClean="0"/>
              <a:t>уповноваженого представництва виробника, </a:t>
            </a:r>
            <a:r>
              <a:rPr lang="uk-UA" dirty="0" smtClean="0"/>
              <a:t>тримати з ним прямий зв‘язок, доводити скарги та вимоги споживачів, забезпечувати безумовне повернення неякісної продукції і нести </a:t>
            </a:r>
            <a:r>
              <a:rPr lang="uk-UA" b="1" dirty="0" smtClean="0"/>
              <a:t>свою частку відповідальності </a:t>
            </a:r>
            <a:r>
              <a:rPr lang="uk-UA" dirty="0" smtClean="0"/>
              <a:t>за порушення прав споживача на безпечну та якісну продукцію на рівні </a:t>
            </a:r>
            <a:r>
              <a:rPr lang="uk-UA" b="1" dirty="0" smtClean="0"/>
              <a:t>адміністративного і кримінального </a:t>
            </a:r>
            <a:r>
              <a:rPr lang="uk-UA" dirty="0" smtClean="0"/>
              <a:t>законодавства.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Торгова мережа в будь-яких своїх проявах </a:t>
            </a:r>
            <a:r>
              <a:rPr lang="uk-UA" b="1" dirty="0" smtClean="0">
                <a:solidFill>
                  <a:srgbClr val="FF0000"/>
                </a:solidFill>
              </a:rPr>
              <a:t>не може існувати без ідентифікації виробника </a:t>
            </a:r>
            <a:r>
              <a:rPr lang="uk-UA" dirty="0" smtClean="0"/>
              <a:t>і надання споживачу належної інформації про нього і його продукцію.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ru-RU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714356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Інституціональна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площина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72528" cy="4572032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Ринковий контроль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>
              <a:buNone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3) Органи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з оцінки відповідності </a:t>
            </a:r>
            <a:r>
              <a:rPr lang="uk-UA" dirty="0" smtClean="0"/>
              <a:t>мають бути демонополізовані 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	</a:t>
            </a:r>
          </a:p>
          <a:p>
            <a:pPr>
              <a:buNone/>
            </a:pPr>
            <a:r>
              <a:rPr lang="uk-UA" dirty="0" smtClean="0"/>
              <a:t>	Організації з оцінки відповідності мають отримати </a:t>
            </a:r>
            <a:r>
              <a:rPr lang="uk-UA" b="1" dirty="0" smtClean="0"/>
              <a:t>системне джерело фінансування</a:t>
            </a:r>
            <a:r>
              <a:rPr lang="uk-UA" dirty="0" smtClean="0"/>
              <a:t>, наприклад у складі </a:t>
            </a:r>
            <a:r>
              <a:rPr lang="uk-UA" dirty="0" smtClean="0">
                <a:solidFill>
                  <a:srgbClr val="FF0000"/>
                </a:solidFill>
              </a:rPr>
              <a:t>амортизаційних відрахувань</a:t>
            </a:r>
            <a:r>
              <a:rPr lang="uk-UA" dirty="0" smtClean="0"/>
              <a:t>, призначених для відтворення технологічних процедур підприємства як його нематеріальних активів. </a:t>
            </a:r>
          </a:p>
          <a:p>
            <a:pPr>
              <a:buNone/>
            </a:pPr>
            <a:r>
              <a:rPr lang="uk-UA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	Організації з оцінки відповідності </a:t>
            </a:r>
            <a:r>
              <a:rPr lang="uk-UA" b="1" dirty="0" smtClean="0"/>
              <a:t>мають нести свою частку фінансової, адміністративної та кримінальної відповідальності </a:t>
            </a:r>
            <a:r>
              <a:rPr lang="uk-UA" dirty="0" smtClean="0"/>
              <a:t>за неналежну оцінку відповідності процедур виробника усталеним нормам і правилам.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714356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Інституціональна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площина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72528" cy="4572032"/>
          </a:xfrm>
        </p:spPr>
        <p:txBody>
          <a:bodyPr>
            <a:noAutofit/>
          </a:bodyPr>
          <a:lstStyle/>
          <a:p>
            <a:r>
              <a:rPr lang="uk-UA" sz="1600" b="1" dirty="0" smtClean="0">
                <a:solidFill>
                  <a:schemeClr val="accent6">
                    <a:lumMod val="75000"/>
                  </a:schemeClr>
                </a:solidFill>
              </a:rPr>
              <a:t>Ринковий контроль</a:t>
            </a:r>
            <a:endParaRPr lang="ru-RU" sz="1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uk-UA" sz="500" dirty="0" smtClean="0"/>
          </a:p>
          <a:p>
            <a:pPr>
              <a:buNone/>
            </a:pPr>
            <a:r>
              <a:rPr lang="uk-UA" sz="1600" b="1" dirty="0" smtClean="0">
                <a:solidFill>
                  <a:schemeClr val="accent6">
                    <a:lumMod val="50000"/>
                  </a:schemeClr>
                </a:solidFill>
              </a:rPr>
              <a:t>4) Громадські </a:t>
            </a:r>
            <a:r>
              <a:rPr lang="uk-UA" sz="1600" b="1" dirty="0" smtClean="0">
                <a:solidFill>
                  <a:schemeClr val="accent6">
                    <a:lumMod val="50000"/>
                  </a:schemeClr>
                </a:solidFill>
              </a:rPr>
              <a:t>об‘єднання споживачів: </a:t>
            </a:r>
          </a:p>
          <a:p>
            <a:pPr>
              <a:buNone/>
            </a:pPr>
            <a:endParaRPr lang="uk-UA" sz="5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uk-UA" sz="1600" dirty="0" smtClean="0"/>
              <a:t>прискорений розвиток, дійсно </a:t>
            </a:r>
            <a:r>
              <a:rPr lang="uk-UA" sz="1600" b="1" dirty="0" smtClean="0">
                <a:solidFill>
                  <a:srgbClr val="FF0000"/>
                </a:solidFill>
              </a:rPr>
              <a:t>народного контролю</a:t>
            </a:r>
            <a:r>
              <a:rPr lang="uk-UA" sz="1600" dirty="0" smtClean="0"/>
              <a:t>, </a:t>
            </a:r>
            <a:r>
              <a:rPr lang="uk-UA" sz="1600" dirty="0" smtClean="0"/>
              <a:t>виробництво і торгова мережа </a:t>
            </a:r>
            <a:endParaRPr lang="ru-RU" sz="1600" dirty="0" smtClean="0"/>
          </a:p>
          <a:p>
            <a:pPr>
              <a:buNone/>
            </a:pPr>
            <a:endParaRPr lang="ru-RU" sz="500" dirty="0" smtClean="0"/>
          </a:p>
          <a:p>
            <a:pPr>
              <a:buNone/>
            </a:pPr>
            <a:r>
              <a:rPr lang="uk-UA" sz="1600" dirty="0" smtClean="0"/>
              <a:t>	Основний механізмам - </a:t>
            </a:r>
            <a:r>
              <a:rPr lang="uk-UA" sz="1600" b="1" dirty="0" smtClean="0"/>
              <a:t>проведення експертизи продукції і поширення інформації </a:t>
            </a:r>
            <a:r>
              <a:rPr lang="uk-UA" sz="1600" dirty="0" smtClean="0"/>
              <a:t>про її результати в ЗМІ, доведення </a:t>
            </a:r>
            <a:r>
              <a:rPr lang="uk-UA" sz="1600" dirty="0" smtClean="0"/>
              <a:t>інформації до </a:t>
            </a:r>
            <a:r>
              <a:rPr lang="uk-UA" sz="1600" dirty="0" smtClean="0"/>
              <a:t>виробника, вимоги відшкодування збитків</a:t>
            </a:r>
            <a:r>
              <a:rPr lang="uk-UA" sz="1600" dirty="0" smtClean="0"/>
              <a:t>, подання позову до </a:t>
            </a:r>
            <a:r>
              <a:rPr lang="uk-UA" sz="1600" dirty="0" smtClean="0"/>
              <a:t>суду</a:t>
            </a:r>
            <a:endParaRPr lang="ru-RU" sz="500" dirty="0" smtClean="0"/>
          </a:p>
          <a:p>
            <a:pPr>
              <a:buNone/>
            </a:pPr>
            <a:r>
              <a:rPr lang="uk-UA" sz="1600" dirty="0" smtClean="0"/>
              <a:t>	Для забезпечення </a:t>
            </a:r>
            <a:r>
              <a:rPr lang="uk-UA" sz="1600" b="1" dirty="0" smtClean="0"/>
              <a:t>фінансово-економічного підґрунтя </a:t>
            </a:r>
            <a:r>
              <a:rPr lang="uk-UA" sz="1600" b="1" dirty="0" smtClean="0"/>
              <a:t> - </a:t>
            </a:r>
            <a:r>
              <a:rPr lang="uk-UA" sz="1600" dirty="0" smtClean="0">
                <a:solidFill>
                  <a:srgbClr val="FF0000"/>
                </a:solidFill>
              </a:rPr>
              <a:t>обов‘язкова </a:t>
            </a:r>
            <a:r>
              <a:rPr lang="uk-UA" sz="1600" dirty="0" smtClean="0">
                <a:solidFill>
                  <a:srgbClr val="FF0000"/>
                </a:solidFill>
              </a:rPr>
              <a:t>участь кожного виробника і кожного торгового агента </a:t>
            </a:r>
            <a:r>
              <a:rPr lang="uk-UA" sz="1600" dirty="0" smtClean="0"/>
              <a:t>в одній із </a:t>
            </a:r>
            <a:r>
              <a:rPr lang="uk-UA" sz="1600" b="1" dirty="0" smtClean="0"/>
              <a:t>громадських організацій споживачів </a:t>
            </a:r>
            <a:r>
              <a:rPr lang="uk-UA" sz="1600" dirty="0" smtClean="0"/>
              <a:t>і обов‘язкове відрахування певного відсотку </a:t>
            </a:r>
            <a:r>
              <a:rPr lang="uk-UA" sz="1600" b="1" dirty="0" smtClean="0"/>
              <a:t>рекламного бюджету </a:t>
            </a:r>
            <a:r>
              <a:rPr lang="uk-UA" sz="1600" dirty="0" smtClean="0"/>
              <a:t>таким </a:t>
            </a:r>
            <a:r>
              <a:rPr lang="uk-UA" sz="1600" dirty="0" smtClean="0"/>
              <a:t>організаціям</a:t>
            </a:r>
            <a:r>
              <a:rPr lang="uk-UA" sz="1600" dirty="0" smtClean="0"/>
              <a:t> </a:t>
            </a:r>
          </a:p>
          <a:p>
            <a:pPr>
              <a:buNone/>
            </a:pPr>
            <a:endParaRPr lang="ru-RU" sz="500" dirty="0" smtClean="0"/>
          </a:p>
          <a:p>
            <a:pPr>
              <a:buNone/>
            </a:pPr>
            <a:r>
              <a:rPr lang="uk-UA" sz="1600" dirty="0" smtClean="0"/>
              <a:t>	</a:t>
            </a:r>
            <a:r>
              <a:rPr lang="uk-UA" sz="1600" b="1" dirty="0" smtClean="0"/>
              <a:t>Роль держави </a:t>
            </a:r>
            <a:r>
              <a:rPr lang="uk-UA" sz="1600" dirty="0" smtClean="0"/>
              <a:t>у здійсненні народного контролю має полягати у </a:t>
            </a:r>
          </a:p>
          <a:p>
            <a:pPr lvl="1"/>
            <a:r>
              <a:rPr lang="uk-UA" sz="1600" b="1" dirty="0" smtClean="0"/>
              <a:t>формуванні правил гри </a:t>
            </a:r>
            <a:r>
              <a:rPr lang="uk-UA" sz="1600" dirty="0" smtClean="0"/>
              <a:t>(закони, технічні регламенти), </a:t>
            </a:r>
          </a:p>
          <a:p>
            <a:pPr lvl="1"/>
            <a:r>
              <a:rPr lang="uk-UA" sz="1600" b="1" dirty="0" smtClean="0"/>
              <a:t>веденні реєстрів </a:t>
            </a:r>
            <a:r>
              <a:rPr lang="uk-UA" sz="1600" dirty="0" smtClean="0"/>
              <a:t>(стандартів, кодексів усталеної практики, корпоративних стандартів, організацій оцінки відповідності і здійснених ними перевірок, організацій захисту споживача, рекламацій на продукцію, позовів і судових справ) і </a:t>
            </a:r>
          </a:p>
          <a:p>
            <a:pPr>
              <a:buNone/>
            </a:pPr>
            <a:endParaRPr lang="ru-RU" sz="16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114298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Питання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,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Cambria Math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які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вирішує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Дорожня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карта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714348" y="2500306"/>
            <a:ext cx="7929618" cy="2857520"/>
          </a:xfrm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uk-UA" dirty="0" smtClean="0"/>
              <a:t>1) реалізація на практиці норми </a:t>
            </a:r>
            <a:r>
              <a:rPr lang="uk-UA" dirty="0" smtClean="0">
                <a:solidFill>
                  <a:srgbClr val="FF0000"/>
                </a:solidFill>
              </a:rPr>
              <a:t>статті 42 Конституції </a:t>
            </a:r>
            <a:r>
              <a:rPr lang="uk-UA" dirty="0" smtClean="0"/>
              <a:t>України щодо захисту споживача</a:t>
            </a:r>
          </a:p>
          <a:p>
            <a:pPr lvl="0">
              <a:buNone/>
            </a:pPr>
            <a:endParaRPr lang="uk-UA" sz="1200" dirty="0" smtClean="0"/>
          </a:p>
          <a:p>
            <a:pPr>
              <a:buNone/>
            </a:pPr>
            <a:r>
              <a:rPr lang="uk-UA" dirty="0" smtClean="0"/>
              <a:t>2) </a:t>
            </a:r>
            <a:r>
              <a:rPr lang="uk-UA" dirty="0" smtClean="0">
                <a:solidFill>
                  <a:srgbClr val="FF0000"/>
                </a:solidFill>
              </a:rPr>
              <a:t>викорінення корупції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uk-UA" sz="1200" dirty="0" smtClean="0"/>
          </a:p>
          <a:p>
            <a:pPr>
              <a:buNone/>
            </a:pPr>
            <a:r>
              <a:rPr lang="uk-UA" dirty="0" smtClean="0"/>
              <a:t>3) реалізація на практиці Угоди про асоціацію з ЄС, </a:t>
            </a:r>
            <a:r>
              <a:rPr lang="uk-UA" dirty="0" smtClean="0">
                <a:solidFill>
                  <a:srgbClr val="FF0000"/>
                </a:solidFill>
              </a:rPr>
              <a:t>подолання бар‘єрів для виходу українського виробника </a:t>
            </a:r>
            <a:r>
              <a:rPr lang="uk-UA" dirty="0" smtClean="0"/>
              <a:t>на міжнародні ринки</a:t>
            </a:r>
          </a:p>
          <a:p>
            <a:pPr>
              <a:buNone/>
            </a:pPr>
            <a:endParaRPr lang="ru-RU" sz="1100" dirty="0" smtClean="0"/>
          </a:p>
          <a:p>
            <a:pPr lvl="0">
              <a:buNone/>
            </a:pPr>
            <a:r>
              <a:rPr lang="uk-UA" dirty="0" smtClean="0"/>
              <a:t>4) зміцнення </a:t>
            </a:r>
            <a:r>
              <a:rPr lang="uk-UA" dirty="0" smtClean="0">
                <a:solidFill>
                  <a:srgbClr val="FF0000"/>
                </a:solidFill>
              </a:rPr>
              <a:t>демократичних засад </a:t>
            </a:r>
            <a:r>
              <a:rPr lang="uk-UA" dirty="0" smtClean="0"/>
              <a:t>в організації життя українського суспільства і розвиток </a:t>
            </a:r>
            <a:r>
              <a:rPr lang="uk-UA" dirty="0" smtClean="0">
                <a:solidFill>
                  <a:srgbClr val="FF0000"/>
                </a:solidFill>
              </a:rPr>
              <a:t>повноцінного ринкового середовища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257174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Дякую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за</a:t>
            </a:r>
            <a:r>
              <a:rPr kumimoji="0" lang="ru-RU" sz="3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 </a:t>
            </a:r>
            <a:r>
              <a:rPr kumimoji="0" lang="ru-RU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itchFamily="18" charset="0"/>
                <a:ea typeface="Cambria Math" pitchFamily="18" charset="0"/>
                <a:cs typeface="+mj-cs"/>
              </a:rPr>
              <a:t>увагу</a:t>
            </a:r>
            <a:r>
              <a:rPr lang="ru-RU" sz="3000" b="1" dirty="0" smtClean="0">
                <a:solidFill>
                  <a:srgbClr val="FF0000"/>
                </a:solidFill>
                <a:latin typeface="Cambria" pitchFamily="18" charset="0"/>
                <a:ea typeface="Cambria Math" pitchFamily="18" charset="0"/>
                <a:cs typeface="+mj-cs"/>
              </a:rPr>
              <a:t>!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214422"/>
            <a:ext cx="8229600" cy="857256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Не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потр</a:t>
            </a:r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і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бно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винаходити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велосипед</a:t>
            </a:r>
            <a:endParaRPr lang="ru-RU" sz="3000" b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214554"/>
            <a:ext cx="8229600" cy="350046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Адекватна </a:t>
            </a:r>
            <a:r>
              <a:rPr lang="ru-RU" b="1" dirty="0" err="1" smtClean="0"/>
              <a:t>адаптація</a:t>
            </a:r>
            <a:r>
              <a:rPr lang="ru-RU" b="1" dirty="0" smtClean="0"/>
              <a:t> </a:t>
            </a:r>
            <a:r>
              <a:rPr lang="ru-RU" b="1" dirty="0" err="1" smtClean="0"/>
              <a:t>досвіду</a:t>
            </a:r>
            <a:r>
              <a:rPr lang="ru-RU" b="1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систем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споживача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ЄС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•	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</a:t>
            </a:r>
            <a:r>
              <a:rPr lang="ru-RU" dirty="0" err="1" smtClean="0"/>
              <a:t>поставлене</a:t>
            </a:r>
            <a:r>
              <a:rPr lang="ru-RU" dirty="0" smtClean="0"/>
              <a:t> на </a:t>
            </a:r>
            <a:r>
              <a:rPr lang="ru-RU" dirty="0" err="1" smtClean="0"/>
              <a:t>професійну</a:t>
            </a:r>
            <a:r>
              <a:rPr lang="ru-RU" dirty="0" smtClean="0"/>
              <a:t> основу - </a:t>
            </a:r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</a:rPr>
              <a:t>хотіли</a:t>
            </a:r>
            <a:r>
              <a:rPr lang="ru-RU" b="1" dirty="0" smtClean="0">
                <a:solidFill>
                  <a:srgbClr val="FF0000"/>
                </a:solidFill>
              </a:rPr>
              <a:t> як </a:t>
            </a:r>
            <a:r>
              <a:rPr lang="ru-RU" b="1" dirty="0" err="1" smtClean="0">
                <a:solidFill>
                  <a:srgbClr val="FF0000"/>
                </a:solidFill>
              </a:rPr>
              <a:t>краще</a:t>
            </a:r>
            <a:r>
              <a:rPr lang="ru-RU" b="1" dirty="0" smtClean="0">
                <a:solidFill>
                  <a:srgbClr val="FF0000"/>
                </a:solidFill>
              </a:rPr>
              <a:t>, а </a:t>
            </a:r>
            <a:r>
              <a:rPr lang="ru-RU" b="1" dirty="0" err="1" smtClean="0">
                <a:solidFill>
                  <a:srgbClr val="FF0000"/>
                </a:solidFill>
              </a:rPr>
              <a:t>вийшло</a:t>
            </a:r>
            <a:r>
              <a:rPr lang="ru-RU" b="1" dirty="0" smtClean="0">
                <a:solidFill>
                  <a:srgbClr val="FF0000"/>
                </a:solidFill>
              </a:rPr>
              <a:t> як </a:t>
            </a:r>
            <a:r>
              <a:rPr lang="ru-RU" b="1" dirty="0" err="1" smtClean="0">
                <a:solidFill>
                  <a:srgbClr val="FF0000"/>
                </a:solidFill>
              </a:rPr>
              <a:t>завжди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</a:p>
          <a:p>
            <a:pPr lvl="2"/>
            <a:endParaRPr lang="uk-UA" i="1" dirty="0" smtClean="0"/>
          </a:p>
          <a:p>
            <a:pPr>
              <a:buNone/>
            </a:pPr>
            <a:endParaRPr lang="en-US" sz="5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214422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Базовий принцип</a:t>
            </a:r>
            <a:endParaRPr lang="ru-RU" sz="3000" b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214554"/>
            <a:ext cx="8229600" cy="3500462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r>
              <a:rPr lang="ru-RU" b="1" dirty="0" smtClean="0"/>
              <a:t>Влада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Виробник</a:t>
            </a:r>
            <a:r>
              <a:rPr lang="ru-RU" b="1" dirty="0" smtClean="0"/>
              <a:t> + </a:t>
            </a:r>
            <a:r>
              <a:rPr lang="ru-RU" b="1" dirty="0" err="1" smtClean="0"/>
              <a:t>Споживач</a:t>
            </a:r>
            <a:r>
              <a:rPr lang="en-US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як </a:t>
            </a:r>
            <a:r>
              <a:rPr lang="ru-RU" b="1" dirty="0" smtClean="0">
                <a:solidFill>
                  <a:srgbClr val="FF0000"/>
                </a:solidFill>
              </a:rPr>
              <a:t>аргумент</a:t>
            </a:r>
            <a:endParaRPr lang="ru-RU" b="1" dirty="0" smtClean="0"/>
          </a:p>
          <a:p>
            <a:r>
              <a:rPr lang="ru-RU" b="1" dirty="0" err="1" smtClean="0"/>
              <a:t>Виробник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Споживач</a:t>
            </a:r>
            <a:r>
              <a:rPr lang="ru-RU" b="1" dirty="0" smtClean="0"/>
              <a:t> + Влада </a:t>
            </a:r>
            <a:r>
              <a:rPr lang="ru-RU" b="1" dirty="0" smtClean="0">
                <a:solidFill>
                  <a:srgbClr val="FF0000"/>
                </a:solidFill>
              </a:rPr>
              <a:t>як </a:t>
            </a:r>
            <a:r>
              <a:rPr lang="ru-RU" b="1" dirty="0" err="1" smtClean="0">
                <a:solidFill>
                  <a:srgbClr val="FF0000"/>
                </a:solidFill>
              </a:rPr>
              <a:t>арбітр</a:t>
            </a:r>
            <a:endParaRPr lang="ru-RU" b="1" dirty="0" smtClean="0">
              <a:solidFill>
                <a:srgbClr val="FF0000"/>
              </a:solidFill>
            </a:endParaRPr>
          </a:p>
          <a:p>
            <a:pPr lvl="2"/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</a:rPr>
              <a:t>Законодавча – закон</a:t>
            </a:r>
          </a:p>
          <a:p>
            <a:pPr lvl="2"/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</a:rPr>
              <a:t>Виконавча – нормативні акти (регламенти)</a:t>
            </a:r>
          </a:p>
          <a:p>
            <a:pPr lvl="2"/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</a:rPr>
              <a:t>Судова – захист споживача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2"/>
            <a:endParaRPr lang="uk-UA" i="1" dirty="0" smtClean="0"/>
          </a:p>
          <a:p>
            <a:pPr>
              <a:buNone/>
            </a:pPr>
            <a:endParaRPr lang="en-US" sz="5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Напрями руху</a:t>
            </a:r>
            <a:endParaRPr lang="ru-RU" sz="3000" b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43050"/>
            <a:ext cx="8229600" cy="4214842"/>
          </a:xfrm>
        </p:spPr>
        <p:txBody>
          <a:bodyPr>
            <a:normAutofit fontScale="70000" lnSpcReduction="20000"/>
          </a:bodyPr>
          <a:lstStyle/>
          <a:p>
            <a:endParaRPr lang="ru-RU" b="1" dirty="0" smtClean="0"/>
          </a:p>
          <a:p>
            <a:pPr lvl="0"/>
            <a:r>
              <a:rPr lang="uk-UA" b="1" dirty="0" smtClean="0"/>
              <a:t>Законодавство</a:t>
            </a:r>
            <a:r>
              <a:rPr lang="uk-UA" dirty="0" smtClean="0"/>
              <a:t> </a:t>
            </a:r>
            <a:r>
              <a:rPr lang="uk-UA" dirty="0" smtClean="0"/>
              <a:t>– гармонізоване </a:t>
            </a:r>
            <a:r>
              <a:rPr lang="uk-UA" dirty="0" smtClean="0"/>
              <a:t>на національному та міжнародному </a:t>
            </a:r>
            <a:r>
              <a:rPr lang="uk-UA" dirty="0" smtClean="0"/>
              <a:t>рівні </a:t>
            </a:r>
            <a:r>
              <a:rPr lang="uk-UA" dirty="0" smtClean="0">
                <a:solidFill>
                  <a:srgbClr val="FF0000"/>
                </a:solidFill>
              </a:rPr>
              <a:t>(угоди);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uk-UA" b="1" dirty="0" smtClean="0"/>
              <a:t>Нормативна база </a:t>
            </a:r>
            <a:r>
              <a:rPr lang="uk-UA" dirty="0" smtClean="0"/>
              <a:t>– забезпечення </a:t>
            </a:r>
            <a:r>
              <a:rPr lang="uk-UA" dirty="0" smtClean="0">
                <a:solidFill>
                  <a:srgbClr val="FF0000"/>
                </a:solidFill>
              </a:rPr>
              <a:t>бази </a:t>
            </a:r>
            <a:r>
              <a:rPr lang="uk-UA" dirty="0" smtClean="0">
                <a:solidFill>
                  <a:srgbClr val="FF0000"/>
                </a:solidFill>
              </a:rPr>
              <a:t>технічного регулювання;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uk-UA" b="1" dirty="0" smtClean="0"/>
              <a:t>Саморегулювання </a:t>
            </a:r>
            <a:r>
              <a:rPr lang="uk-UA" dirty="0" smtClean="0"/>
              <a:t>– формування </a:t>
            </a:r>
            <a:r>
              <a:rPr lang="uk-UA" dirty="0" smtClean="0"/>
              <a:t>масиву корпоративних та необов‘язкових для застосування документів (</a:t>
            </a:r>
            <a:r>
              <a:rPr lang="uk-UA" dirty="0" smtClean="0">
                <a:solidFill>
                  <a:srgbClr val="FF0000"/>
                </a:solidFill>
              </a:rPr>
              <a:t>стандарти, кодекси усталеної практики </a:t>
            </a:r>
            <a:r>
              <a:rPr lang="uk-UA" dirty="0" smtClean="0"/>
              <a:t>тощо)</a:t>
            </a:r>
            <a:endParaRPr lang="ru-RU" dirty="0" smtClean="0"/>
          </a:p>
          <a:p>
            <a:endParaRPr lang="ru-RU" b="1" dirty="0" smtClean="0"/>
          </a:p>
          <a:p>
            <a:pPr lvl="0"/>
            <a:r>
              <a:rPr lang="uk-UA" b="1" dirty="0" smtClean="0"/>
              <a:t>Організаційній</a:t>
            </a:r>
            <a:r>
              <a:rPr lang="uk-UA" dirty="0" smtClean="0"/>
              <a:t>: визначення </a:t>
            </a:r>
            <a:r>
              <a:rPr lang="uk-UA" dirty="0" smtClean="0">
                <a:solidFill>
                  <a:srgbClr val="FF0000"/>
                </a:solidFill>
              </a:rPr>
              <a:t>кола і функцій органів державної влади </a:t>
            </a:r>
            <a:r>
              <a:rPr lang="uk-UA" dirty="0" smtClean="0"/>
              <a:t>щодо забезпечення безпеки і якості продуктів </a:t>
            </a:r>
            <a:r>
              <a:rPr lang="uk-UA" dirty="0" smtClean="0"/>
              <a:t>харчування</a:t>
            </a:r>
            <a:endParaRPr lang="uk-UA" dirty="0" smtClean="0"/>
          </a:p>
          <a:p>
            <a:pPr lvl="0"/>
            <a:endParaRPr lang="ru-RU" dirty="0" smtClean="0"/>
          </a:p>
          <a:p>
            <a:pPr lvl="0"/>
            <a:r>
              <a:rPr lang="uk-UA" b="1" dirty="0" smtClean="0"/>
              <a:t>Інституціональній</a:t>
            </a:r>
            <a:r>
              <a:rPr lang="uk-UA" dirty="0" smtClean="0"/>
              <a:t>: </a:t>
            </a:r>
            <a:r>
              <a:rPr lang="uk-UA" dirty="0" smtClean="0">
                <a:solidFill>
                  <a:srgbClr val="FF0000"/>
                </a:solidFill>
              </a:rPr>
              <a:t>структури </a:t>
            </a:r>
            <a:r>
              <a:rPr lang="uk-UA" dirty="0" smtClean="0">
                <a:solidFill>
                  <a:srgbClr val="FF0000"/>
                </a:solidFill>
              </a:rPr>
              <a:t>громадянського суспільства </a:t>
            </a:r>
            <a:r>
              <a:rPr lang="uk-UA" dirty="0" smtClean="0"/>
              <a:t>у справі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контролю за виробництвом </a:t>
            </a:r>
            <a:r>
              <a:rPr lang="uk-UA" dirty="0" smtClean="0"/>
              <a:t>і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захисту 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споживача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2"/>
            <a:endParaRPr lang="uk-UA" i="1" dirty="0" smtClean="0"/>
          </a:p>
          <a:p>
            <a:pPr>
              <a:buNone/>
            </a:pPr>
            <a:endParaRPr lang="en-US" sz="5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Законодавство</a:t>
            </a:r>
            <a:endParaRPr lang="ru-RU" sz="3000" b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43050"/>
            <a:ext cx="8229600" cy="4429156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uk-UA" b="1" dirty="0" smtClean="0"/>
              <a:t>•	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Базові закони:</a:t>
            </a:r>
          </a:p>
          <a:p>
            <a:pPr lvl="0">
              <a:buNone/>
            </a:pPr>
            <a:r>
              <a:rPr lang="uk-UA" dirty="0" smtClean="0"/>
              <a:t>-	</a:t>
            </a:r>
            <a:r>
              <a:rPr lang="uk-UA" b="1" dirty="0" smtClean="0"/>
              <a:t>"Про основні принципи та вимоги до безпечності та якості харчових продуктів</a:t>
            </a:r>
            <a:r>
              <a:rPr lang="uk-UA" dirty="0" smtClean="0"/>
              <a:t>" (прийнятий 23.12.1997, в редакції 22.07.2014, </a:t>
            </a:r>
            <a:r>
              <a:rPr lang="uk-UA" dirty="0" smtClean="0">
                <a:solidFill>
                  <a:srgbClr val="FF0000"/>
                </a:solidFill>
              </a:rPr>
              <a:t>остання редакція 01.01.2016)</a:t>
            </a:r>
          </a:p>
          <a:p>
            <a:pPr lvl="0">
              <a:buNone/>
            </a:pPr>
            <a:r>
              <a:rPr lang="uk-UA" dirty="0" smtClean="0"/>
              <a:t>-	</a:t>
            </a:r>
            <a:r>
              <a:rPr lang="uk-UA" b="1" dirty="0" smtClean="0"/>
              <a:t>"</a:t>
            </a:r>
            <a:r>
              <a:rPr lang="uk-UA" b="1" dirty="0" smtClean="0"/>
              <a:t>Про захист прав споживачів" </a:t>
            </a:r>
            <a:r>
              <a:rPr lang="uk-UA" dirty="0" smtClean="0"/>
              <a:t>(прийнятий 12.05.1991</a:t>
            </a:r>
            <a:r>
              <a:rPr lang="uk-UA" dirty="0" smtClean="0">
                <a:solidFill>
                  <a:srgbClr val="FF0000"/>
                </a:solidFill>
              </a:rPr>
              <a:t>, остання редакція 01.01.2017</a:t>
            </a:r>
            <a:r>
              <a:rPr lang="uk-UA" dirty="0" smtClean="0"/>
              <a:t>)</a:t>
            </a:r>
          </a:p>
          <a:p>
            <a:pPr lvl="0">
              <a:buNone/>
            </a:pPr>
            <a:endParaRPr lang="uk-UA" dirty="0" smtClean="0"/>
          </a:p>
          <a:p>
            <a:pPr lvl="0">
              <a:buNone/>
            </a:pPr>
            <a:r>
              <a:rPr lang="uk-UA" b="1" dirty="0" smtClean="0">
                <a:solidFill>
                  <a:srgbClr val="C00000"/>
                </a:solidFill>
              </a:rPr>
              <a:t>•	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Законодавство у сфері технічного регулювання:</a:t>
            </a:r>
          </a:p>
          <a:p>
            <a:pPr lvl="0">
              <a:buNone/>
            </a:pPr>
            <a:r>
              <a:rPr lang="uk-UA" dirty="0" smtClean="0"/>
              <a:t>-	</a:t>
            </a:r>
            <a:r>
              <a:rPr lang="uk-UA" b="1" dirty="0" smtClean="0"/>
              <a:t>"Про метрологію та метрологічну діяльність" </a:t>
            </a:r>
            <a:r>
              <a:rPr lang="uk-UA" dirty="0" smtClean="0"/>
              <a:t>(прийнятий 11.02.1998, в редакції 05.06.2014, </a:t>
            </a:r>
            <a:r>
              <a:rPr lang="uk-UA" dirty="0" smtClean="0">
                <a:solidFill>
                  <a:srgbClr val="FF0000"/>
                </a:solidFill>
              </a:rPr>
              <a:t>остання редакція 10.02.2016</a:t>
            </a:r>
            <a:r>
              <a:rPr lang="uk-UA" dirty="0" smtClean="0"/>
              <a:t>)</a:t>
            </a:r>
          </a:p>
          <a:p>
            <a:pPr lvl="0">
              <a:buNone/>
            </a:pPr>
            <a:r>
              <a:rPr lang="uk-UA" dirty="0" smtClean="0"/>
              <a:t>-	</a:t>
            </a:r>
            <a:r>
              <a:rPr lang="uk-UA" b="1" dirty="0" smtClean="0"/>
              <a:t>"Про стандартизацію" </a:t>
            </a:r>
            <a:r>
              <a:rPr lang="uk-UA" dirty="0" smtClean="0"/>
              <a:t>(прийнятий 17.05.2001, в редакції 05.06.2014</a:t>
            </a:r>
            <a:r>
              <a:rPr lang="uk-UA" dirty="0" smtClean="0">
                <a:solidFill>
                  <a:srgbClr val="FF0000"/>
                </a:solidFill>
              </a:rPr>
              <a:t>, остання редакція 10.02.201</a:t>
            </a:r>
            <a:r>
              <a:rPr lang="uk-UA" dirty="0" smtClean="0"/>
              <a:t>6)</a:t>
            </a:r>
          </a:p>
          <a:p>
            <a:pPr lvl="0">
              <a:buNone/>
            </a:pPr>
            <a:r>
              <a:rPr lang="uk-UA" dirty="0" smtClean="0"/>
              <a:t>-	</a:t>
            </a:r>
            <a:r>
              <a:rPr lang="uk-UA" b="1" dirty="0" smtClean="0"/>
              <a:t>Декрет Кабінету Міністрів України "Про стандартизацію і сертифікацію" </a:t>
            </a:r>
            <a:r>
              <a:rPr lang="uk-UA" dirty="0" smtClean="0"/>
              <a:t>(прийнятий 10.05.1993</a:t>
            </a:r>
            <a:r>
              <a:rPr lang="uk-UA" dirty="0" smtClean="0">
                <a:solidFill>
                  <a:srgbClr val="FF0000"/>
                </a:solidFill>
              </a:rPr>
              <a:t>, в редакції 10.02.2016, втратить чинність 01.01.2018</a:t>
            </a:r>
            <a:r>
              <a:rPr lang="uk-UA" dirty="0" smtClean="0"/>
              <a:t>)</a:t>
            </a:r>
          </a:p>
          <a:p>
            <a:pPr lvl="0">
              <a:buNone/>
            </a:pPr>
            <a:r>
              <a:rPr lang="uk-UA" dirty="0" smtClean="0"/>
              <a:t>-	</a:t>
            </a:r>
            <a:r>
              <a:rPr lang="uk-UA" b="1" dirty="0" smtClean="0"/>
              <a:t>"Про технічні регламенти та оцінку відповідності" </a:t>
            </a:r>
            <a:r>
              <a:rPr lang="uk-UA" dirty="0" smtClean="0"/>
              <a:t>(прийнятий 01.12.2005, в </a:t>
            </a:r>
            <a:r>
              <a:rPr lang="uk-UA" dirty="0" smtClean="0">
                <a:solidFill>
                  <a:srgbClr val="FF0000"/>
                </a:solidFill>
              </a:rPr>
              <a:t>редакції 05.01.2015</a:t>
            </a:r>
            <a:r>
              <a:rPr lang="uk-UA" dirty="0" smtClean="0"/>
              <a:t>)</a:t>
            </a:r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ru-RU" dirty="0" smtClean="0"/>
          </a:p>
          <a:p>
            <a:pPr lvl="2"/>
            <a:endParaRPr lang="uk-UA" i="1" dirty="0" smtClean="0"/>
          </a:p>
          <a:p>
            <a:pPr>
              <a:buNone/>
            </a:pPr>
            <a:endParaRPr lang="en-US" sz="5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Законодавство</a:t>
            </a:r>
            <a:endParaRPr lang="ru-RU" sz="3000" b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43050"/>
            <a:ext cx="8229600" cy="421484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uk-UA" sz="1200" b="1" dirty="0" smtClean="0">
                <a:solidFill>
                  <a:schemeClr val="accent6">
                    <a:lumMod val="50000"/>
                  </a:schemeClr>
                </a:solidFill>
              </a:rPr>
              <a:t>•	</a:t>
            </a:r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</a:rPr>
              <a:t>Профільне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</a:rPr>
              <a:t>законодавство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ветеринарну</a:t>
            </a:r>
            <a:r>
              <a:rPr lang="ru-RU" sz="1100" b="1" dirty="0" smtClean="0"/>
              <a:t> медицину" </a:t>
            </a:r>
            <a:r>
              <a:rPr lang="ru-RU" sz="1100" dirty="0" smtClean="0"/>
              <a:t>(</a:t>
            </a:r>
            <a:r>
              <a:rPr lang="ru-RU" sz="1100" dirty="0" err="1" smtClean="0"/>
              <a:t>прийнятий</a:t>
            </a:r>
            <a:r>
              <a:rPr lang="ru-RU" sz="1100" dirty="0" smtClean="0"/>
              <a:t> 25.06.1992,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09.05.2016)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забезпечення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санітарного</a:t>
            </a:r>
            <a:r>
              <a:rPr lang="ru-RU" sz="1100" b="1" dirty="0" smtClean="0"/>
              <a:t> та </a:t>
            </a:r>
            <a:r>
              <a:rPr lang="ru-RU" sz="1100" b="1" dirty="0" err="1" smtClean="0"/>
              <a:t>епідемічного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благополуччя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населення</a:t>
            </a:r>
            <a:r>
              <a:rPr lang="ru-RU" sz="1100" b="1" dirty="0" smtClean="0"/>
              <a:t>" </a:t>
            </a:r>
            <a:r>
              <a:rPr lang="ru-RU" sz="1100" dirty="0" smtClean="0"/>
              <a:t>(</a:t>
            </a:r>
            <a:r>
              <a:rPr lang="ru-RU" sz="1100" dirty="0" err="1" smtClean="0"/>
              <a:t>прийнятий</a:t>
            </a:r>
            <a:r>
              <a:rPr lang="ru-RU" sz="1100" dirty="0" smtClean="0"/>
              <a:t> 24.02.1994,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28.12.2015</a:t>
            </a:r>
            <a:r>
              <a:rPr lang="ru-RU" sz="1100" dirty="0" smtClean="0"/>
              <a:t>)</a:t>
            </a:r>
          </a:p>
          <a:p>
            <a:pPr lvl="0">
              <a:buNone/>
            </a:pPr>
            <a:r>
              <a:rPr lang="ru-RU" sz="1100" b="1" dirty="0" smtClean="0"/>
              <a:t>"Про молоко та </a:t>
            </a:r>
            <a:r>
              <a:rPr lang="ru-RU" sz="1100" b="1" dirty="0" err="1" smtClean="0"/>
              <a:t>молочні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продукти</a:t>
            </a:r>
            <a:r>
              <a:rPr lang="ru-RU" sz="1100" dirty="0" smtClean="0"/>
              <a:t>" (</a:t>
            </a:r>
            <a:r>
              <a:rPr lang="ru-RU" sz="1100" dirty="0" err="1" smtClean="0"/>
              <a:t>прийнятий</a:t>
            </a:r>
            <a:r>
              <a:rPr lang="ru-RU" sz="1100" dirty="0" smtClean="0"/>
              <a:t> 24.06.2004,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05.04.2015)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племінну</a:t>
            </a:r>
            <a:r>
              <a:rPr lang="ru-RU" sz="1100" b="1" dirty="0" smtClean="0"/>
              <a:t> справу у </a:t>
            </a:r>
            <a:r>
              <a:rPr lang="ru-RU" sz="1100" b="1" dirty="0" err="1" smtClean="0"/>
              <a:t>тваринництві</a:t>
            </a:r>
            <a:r>
              <a:rPr lang="ru-RU" sz="1100" b="1" dirty="0" smtClean="0"/>
              <a:t>" </a:t>
            </a:r>
            <a:r>
              <a:rPr lang="ru-RU" sz="1100" dirty="0" smtClean="0"/>
              <a:t>(15.12.1993,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01.01.2016</a:t>
            </a:r>
            <a:r>
              <a:rPr lang="ru-RU" sz="1100" dirty="0" smtClean="0"/>
              <a:t>)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тваринний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світ</a:t>
            </a:r>
            <a:r>
              <a:rPr lang="ru-RU" sz="1100" b="1" dirty="0" smtClean="0"/>
              <a:t>" </a:t>
            </a:r>
            <a:r>
              <a:rPr lang="ru-RU" sz="1100" dirty="0" smtClean="0"/>
              <a:t>(13.12.2001,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01.01.2016)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мисливське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господарство</a:t>
            </a:r>
            <a:r>
              <a:rPr lang="ru-RU" sz="1100" b="1" dirty="0" smtClean="0"/>
              <a:t> та </a:t>
            </a:r>
            <a:r>
              <a:rPr lang="ru-RU" sz="1100" b="1" dirty="0" err="1" smtClean="0"/>
              <a:t>полювання</a:t>
            </a:r>
            <a:r>
              <a:rPr lang="ru-RU" sz="1100" b="1" dirty="0" smtClean="0"/>
              <a:t>" </a:t>
            </a:r>
            <a:r>
              <a:rPr lang="ru-RU" sz="1100" dirty="0" smtClean="0"/>
              <a:t>(22.02.2000,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10.03.2017)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ідентифікацію</a:t>
            </a:r>
            <a:r>
              <a:rPr lang="ru-RU" sz="1100" b="1" dirty="0" smtClean="0"/>
              <a:t> та </a:t>
            </a:r>
            <a:r>
              <a:rPr lang="ru-RU" sz="1100" b="1" dirty="0" err="1" smtClean="0"/>
              <a:t>реєстрацію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тварин</a:t>
            </a:r>
            <a:r>
              <a:rPr lang="ru-RU" sz="1100" b="1" dirty="0" smtClean="0"/>
              <a:t>" </a:t>
            </a:r>
            <a:r>
              <a:rPr lang="ru-RU" sz="1100" dirty="0" smtClean="0"/>
              <a:t>(04.06.2009,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>
                <a:solidFill>
                  <a:srgbClr val="FF0000"/>
                </a:solidFill>
              </a:rPr>
              <a:t> 05.12.2015</a:t>
            </a:r>
            <a:r>
              <a:rPr lang="ru-RU" sz="1100" dirty="0" smtClean="0"/>
              <a:t>)</a:t>
            </a:r>
          </a:p>
          <a:p>
            <a:pPr lvl="0">
              <a:buNone/>
            </a:pPr>
            <a:r>
              <a:rPr lang="ru-RU" sz="1100" b="1" dirty="0" smtClean="0"/>
              <a:t>"Про карантин </a:t>
            </a:r>
            <a:r>
              <a:rPr lang="ru-RU" sz="1100" b="1" dirty="0" err="1" smtClean="0"/>
              <a:t>рослин</a:t>
            </a:r>
            <a:r>
              <a:rPr lang="ru-RU" sz="1100" b="1" dirty="0" smtClean="0"/>
              <a:t>" </a:t>
            </a:r>
            <a:r>
              <a:rPr lang="ru-RU" sz="1100" dirty="0" smtClean="0"/>
              <a:t>(</a:t>
            </a:r>
            <a:r>
              <a:rPr lang="ru-RU" sz="1100" dirty="0" err="1" smtClean="0"/>
              <a:t>прийнятий</a:t>
            </a:r>
            <a:r>
              <a:rPr lang="ru-RU" sz="1100" dirty="0" smtClean="0"/>
              <a:t> 30.06.1993,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>
                <a:solidFill>
                  <a:srgbClr val="FF0000"/>
                </a:solidFill>
              </a:rPr>
              <a:t> 01.01.2016</a:t>
            </a:r>
            <a:r>
              <a:rPr lang="ru-RU" sz="1100" dirty="0" smtClean="0"/>
              <a:t>)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захист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рослин</a:t>
            </a:r>
            <a:r>
              <a:rPr lang="ru-RU" sz="1100" b="1" dirty="0" smtClean="0"/>
              <a:t>" </a:t>
            </a:r>
            <a:r>
              <a:rPr lang="ru-RU" sz="1100" dirty="0" smtClean="0"/>
              <a:t>(14.10.1998,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05.04.2015)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пестициди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і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агрохімікати</a:t>
            </a:r>
            <a:r>
              <a:rPr lang="ru-RU" sz="1100" b="1" dirty="0" smtClean="0"/>
              <a:t>" </a:t>
            </a:r>
            <a:r>
              <a:rPr lang="ru-RU" sz="1100" dirty="0" smtClean="0"/>
              <a:t>(02.03.1995,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01.01.2016</a:t>
            </a:r>
            <a:r>
              <a:rPr lang="ru-RU" sz="1100" dirty="0" smtClean="0"/>
              <a:t>)</a:t>
            </a:r>
          </a:p>
          <a:p>
            <a:pPr lvl="0">
              <a:buNone/>
            </a:pPr>
            <a:r>
              <a:rPr lang="ru-RU" sz="1100" b="1" dirty="0" smtClean="0"/>
              <a:t>"Про зерно та </a:t>
            </a:r>
            <a:r>
              <a:rPr lang="ru-RU" sz="1100" b="1" dirty="0" err="1" smtClean="0"/>
              <a:t>ринок</a:t>
            </a:r>
            <a:r>
              <a:rPr lang="ru-RU" sz="1100" b="1" dirty="0" smtClean="0"/>
              <a:t> зерна в </a:t>
            </a:r>
            <a:r>
              <a:rPr lang="ru-RU" sz="1100" b="1" dirty="0" err="1" smtClean="0"/>
              <a:t>Україні</a:t>
            </a:r>
            <a:r>
              <a:rPr lang="ru-RU" sz="1100" b="1" dirty="0" smtClean="0"/>
              <a:t>" </a:t>
            </a:r>
            <a:r>
              <a:rPr lang="ru-RU" sz="1100" dirty="0" smtClean="0"/>
              <a:t>(04.07.2002,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11.02.2015)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насіння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і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садивний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матеріал</a:t>
            </a:r>
            <a:r>
              <a:rPr lang="ru-RU" sz="1100" b="1" dirty="0" smtClean="0"/>
              <a:t>" </a:t>
            </a:r>
            <a:r>
              <a:rPr lang="ru-RU" sz="1100" dirty="0" smtClean="0"/>
              <a:t>(26.12.2002,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30.06 2016</a:t>
            </a:r>
            <a:r>
              <a:rPr lang="ru-RU" sz="1100" dirty="0" smtClean="0"/>
              <a:t>)</a:t>
            </a:r>
          </a:p>
          <a:p>
            <a:pPr lvl="0">
              <a:buNone/>
            </a:pPr>
            <a:r>
              <a:rPr lang="ru-RU" sz="1100" b="1" dirty="0" smtClean="0"/>
              <a:t>"Про виноград та </a:t>
            </a:r>
            <a:r>
              <a:rPr lang="ru-RU" sz="1100" b="1" dirty="0" err="1" smtClean="0"/>
              <a:t>виноградне</a:t>
            </a:r>
            <a:r>
              <a:rPr lang="ru-RU" sz="1100" b="1" dirty="0" smtClean="0"/>
              <a:t> вино" </a:t>
            </a:r>
            <a:r>
              <a:rPr lang="ru-RU" sz="1100" dirty="0" smtClean="0"/>
              <a:t>(</a:t>
            </a:r>
            <a:r>
              <a:rPr lang="ru-RU" sz="1100" dirty="0" err="1" smtClean="0"/>
              <a:t>прийнятий</a:t>
            </a:r>
            <a:r>
              <a:rPr lang="ru-RU" sz="1100" dirty="0" smtClean="0"/>
              <a:t> 16.06.2005,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04.09.2014</a:t>
            </a:r>
            <a:r>
              <a:rPr lang="ru-RU" sz="1100" dirty="0" smtClean="0"/>
              <a:t>) 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державне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регулювання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виробництва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і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обігу</a:t>
            </a:r>
            <a:r>
              <a:rPr lang="ru-RU" sz="1100" b="1" dirty="0" smtClean="0"/>
              <a:t> спирту </a:t>
            </a:r>
            <a:r>
              <a:rPr lang="ru-RU" sz="1100" b="1" dirty="0" err="1" smtClean="0"/>
              <a:t>етилового</a:t>
            </a:r>
            <a:r>
              <a:rPr lang="ru-RU" sz="1100" b="1" dirty="0" smtClean="0"/>
              <a:t>, коньячного </a:t>
            </a:r>
            <a:r>
              <a:rPr lang="ru-RU" sz="1100" b="1" dirty="0" err="1" smtClean="0"/>
              <a:t>і</a:t>
            </a:r>
            <a:r>
              <a:rPr lang="ru-RU" sz="1100" b="1" dirty="0" smtClean="0"/>
              <a:t> плодового, </a:t>
            </a:r>
            <a:r>
              <a:rPr lang="ru-RU" sz="1100" b="1" dirty="0" err="1" smtClean="0"/>
              <a:t>алкогольних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напоїв</a:t>
            </a:r>
            <a:r>
              <a:rPr lang="ru-RU" sz="1100" b="1" dirty="0" smtClean="0"/>
              <a:t> та </a:t>
            </a:r>
            <a:r>
              <a:rPr lang="ru-RU" sz="1100" b="1" dirty="0" err="1" smtClean="0"/>
              <a:t>тютюнових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виробів</a:t>
            </a:r>
            <a:r>
              <a:rPr lang="ru-RU" sz="1100" dirty="0" smtClean="0"/>
              <a:t>" (</a:t>
            </a:r>
            <a:r>
              <a:rPr lang="ru-RU" sz="1100" dirty="0" err="1" smtClean="0"/>
              <a:t>прийнятий</a:t>
            </a:r>
            <a:r>
              <a:rPr lang="ru-RU" sz="1100" dirty="0" smtClean="0"/>
              <a:t> 19.12.1995,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01.01.2017</a:t>
            </a:r>
            <a:r>
              <a:rPr lang="ru-RU" sz="1100" dirty="0" smtClean="0"/>
              <a:t>)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аквакультуру</a:t>
            </a:r>
            <a:r>
              <a:rPr lang="ru-RU" sz="1100" dirty="0" smtClean="0"/>
              <a:t>" (</a:t>
            </a:r>
            <a:r>
              <a:rPr lang="ru-RU" sz="1100" dirty="0" err="1" smtClean="0"/>
              <a:t>прийнятий</a:t>
            </a:r>
            <a:r>
              <a:rPr lang="ru-RU" sz="1100" dirty="0" smtClean="0">
                <a:solidFill>
                  <a:srgbClr val="FF0000"/>
                </a:solidFill>
              </a:rPr>
              <a:t> 18.09.2012</a:t>
            </a:r>
            <a:r>
              <a:rPr lang="ru-RU" sz="1100" dirty="0" smtClean="0"/>
              <a:t>) 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рибу</a:t>
            </a:r>
            <a:r>
              <a:rPr lang="ru-RU" sz="1100" b="1" dirty="0" smtClean="0"/>
              <a:t>, </a:t>
            </a:r>
            <a:r>
              <a:rPr lang="ru-RU" sz="1100" b="1" dirty="0" err="1" smtClean="0"/>
              <a:t>інші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водні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живі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ресурси</a:t>
            </a:r>
            <a:r>
              <a:rPr lang="ru-RU" sz="1100" b="1" dirty="0" smtClean="0"/>
              <a:t> та </a:t>
            </a:r>
            <a:r>
              <a:rPr lang="ru-RU" sz="1100" b="1" dirty="0" err="1" smtClean="0"/>
              <a:t>харчову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продукцію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з</a:t>
            </a:r>
            <a:r>
              <a:rPr lang="ru-RU" sz="1100" b="1" dirty="0" smtClean="0"/>
              <a:t> них" </a:t>
            </a:r>
            <a:r>
              <a:rPr lang="ru-RU" sz="1100" dirty="0" smtClean="0"/>
              <a:t>(</a:t>
            </a:r>
            <a:r>
              <a:rPr lang="ru-RU" sz="1100" dirty="0" err="1" smtClean="0"/>
              <a:t>прийнятий</a:t>
            </a:r>
            <a:r>
              <a:rPr lang="ru-RU" sz="1100" dirty="0" smtClean="0"/>
              <a:t> 06.02.2003,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01.01.2016</a:t>
            </a:r>
            <a:r>
              <a:rPr lang="ru-RU" sz="1100" dirty="0" smtClean="0"/>
              <a:t>) 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рибне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господарство</a:t>
            </a:r>
            <a:r>
              <a:rPr lang="ru-RU" sz="1100" b="1" dirty="0" smtClean="0"/>
              <a:t>, </a:t>
            </a:r>
            <a:r>
              <a:rPr lang="ru-RU" sz="1100" b="1" dirty="0" err="1" smtClean="0"/>
              <a:t>промислове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рибальство</a:t>
            </a:r>
            <a:r>
              <a:rPr lang="ru-RU" sz="1100" b="1" dirty="0" smtClean="0"/>
              <a:t> та </a:t>
            </a:r>
            <a:r>
              <a:rPr lang="ru-RU" sz="1100" b="1" dirty="0" err="1" smtClean="0"/>
              <a:t>охорону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водних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біоресурсів</a:t>
            </a:r>
            <a:r>
              <a:rPr lang="ru-RU" sz="1100" b="1" dirty="0" smtClean="0"/>
              <a:t>" </a:t>
            </a:r>
            <a:r>
              <a:rPr lang="ru-RU" sz="1100" dirty="0" smtClean="0"/>
              <a:t>(08.07.2011,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01.01.2017)</a:t>
            </a:r>
            <a:r>
              <a:rPr lang="ru-RU" sz="1100" dirty="0" smtClean="0"/>
              <a:t> 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бджільництво</a:t>
            </a:r>
            <a:r>
              <a:rPr lang="ru-RU" sz="1100" b="1" dirty="0" smtClean="0"/>
              <a:t>" </a:t>
            </a:r>
            <a:r>
              <a:rPr lang="ru-RU" sz="1100" dirty="0" smtClean="0"/>
              <a:t>(</a:t>
            </a:r>
            <a:r>
              <a:rPr lang="ru-RU" sz="1100" dirty="0" err="1" smtClean="0"/>
              <a:t>прийнятий</a:t>
            </a:r>
            <a:r>
              <a:rPr lang="ru-RU" sz="1100" dirty="0" smtClean="0"/>
              <a:t> 22.02.2000,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29.09.2013</a:t>
            </a:r>
            <a:r>
              <a:rPr lang="ru-RU" sz="1100" dirty="0" smtClean="0"/>
              <a:t>) </a:t>
            </a:r>
          </a:p>
          <a:p>
            <a:pPr lvl="0">
              <a:buNone/>
            </a:pPr>
            <a:r>
              <a:rPr lang="ru-RU" sz="1100" b="1" dirty="0" smtClean="0"/>
              <a:t>"Про </a:t>
            </a:r>
            <a:r>
              <a:rPr lang="ru-RU" sz="1100" b="1" dirty="0" err="1" smtClean="0"/>
              <a:t>дитяче</a:t>
            </a:r>
            <a:r>
              <a:rPr lang="ru-RU" sz="1100" b="1" dirty="0" smtClean="0"/>
              <a:t> </a:t>
            </a:r>
            <a:r>
              <a:rPr lang="ru-RU" sz="1100" b="1" dirty="0" err="1" smtClean="0"/>
              <a:t>харчування</a:t>
            </a:r>
            <a:r>
              <a:rPr lang="ru-RU" sz="1100" b="1" dirty="0" smtClean="0"/>
              <a:t>" </a:t>
            </a:r>
            <a:r>
              <a:rPr lang="ru-RU" sz="1100" dirty="0" smtClean="0"/>
              <a:t>(</a:t>
            </a:r>
            <a:r>
              <a:rPr lang="ru-RU" sz="1100" dirty="0" err="1" smtClean="0"/>
              <a:t>прийнятий</a:t>
            </a:r>
            <a:r>
              <a:rPr lang="ru-RU" sz="1100" dirty="0" smtClean="0"/>
              <a:t> 14.09.2006, </a:t>
            </a:r>
            <a:r>
              <a:rPr lang="ru-RU" sz="1100" dirty="0" err="1" smtClean="0"/>
              <a:t>остання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редакція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rgbClr val="FF0000"/>
                </a:solidFill>
              </a:rPr>
              <a:t>01.01.2016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857232"/>
            <a:ext cx="8229600" cy="857256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Законодавство</a:t>
            </a:r>
            <a:endParaRPr lang="ru-RU" sz="3000" b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3357586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uk-UA" b="1" dirty="0" smtClean="0"/>
              <a:t>•	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Законодавство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про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державний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контроль:</a:t>
            </a:r>
          </a:p>
          <a:p>
            <a:pPr lvl="0">
              <a:buNone/>
            </a:pPr>
            <a:endParaRPr lang="ru-RU" b="1" dirty="0" smtClean="0"/>
          </a:p>
          <a:p>
            <a:pPr lvl="0">
              <a:buFontTx/>
              <a:buChar char="-"/>
            </a:pPr>
            <a:r>
              <a:rPr lang="ru-RU" b="1" dirty="0" smtClean="0"/>
              <a:t>"Про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засади державного </a:t>
            </a:r>
            <a:r>
              <a:rPr lang="ru-RU" b="1" dirty="0" err="1" smtClean="0"/>
              <a:t>нагляду</a:t>
            </a:r>
            <a:r>
              <a:rPr lang="ru-RU" b="1" dirty="0" smtClean="0"/>
              <a:t> (контролю) у </a:t>
            </a:r>
            <a:r>
              <a:rPr lang="ru-RU" b="1" dirty="0" err="1" smtClean="0"/>
              <a:t>сфері</a:t>
            </a:r>
            <a:r>
              <a:rPr lang="ru-RU" b="1" dirty="0" smtClean="0"/>
              <a:t> </a:t>
            </a:r>
            <a:r>
              <a:rPr lang="ru-RU" b="1" dirty="0" err="1" smtClean="0"/>
              <a:t>господарської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" </a:t>
            </a:r>
            <a:r>
              <a:rPr lang="ru-RU" dirty="0" smtClean="0"/>
              <a:t>(</a:t>
            </a:r>
            <a:r>
              <a:rPr lang="ru-RU" dirty="0" err="1" smtClean="0"/>
              <a:t>прийнятий</a:t>
            </a:r>
            <a:r>
              <a:rPr lang="ru-RU" dirty="0" smtClean="0"/>
              <a:t> 05.04.2007, 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редакція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01.01.2017</a:t>
            </a:r>
            <a:r>
              <a:rPr lang="ru-RU" dirty="0" smtClean="0"/>
              <a:t>)</a:t>
            </a:r>
          </a:p>
          <a:p>
            <a:pPr lvl="0" algn="ctr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Мораторій</a:t>
            </a:r>
            <a:endParaRPr lang="ru-RU" b="1" dirty="0" smtClean="0">
              <a:solidFill>
                <a:srgbClr val="FF0000"/>
              </a:solidFill>
            </a:endParaRPr>
          </a:p>
          <a:p>
            <a:pPr lvl="0">
              <a:buFontTx/>
              <a:buChar char="-"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-	</a:t>
            </a:r>
            <a:r>
              <a:rPr lang="ru-RU" b="1" dirty="0" smtClean="0"/>
              <a:t>"Про </a:t>
            </a:r>
            <a:r>
              <a:rPr lang="ru-RU" b="1" dirty="0" err="1" smtClean="0"/>
              <a:t>державний</a:t>
            </a:r>
            <a:r>
              <a:rPr lang="ru-RU" b="1" dirty="0" smtClean="0"/>
              <a:t> </a:t>
            </a:r>
            <a:r>
              <a:rPr lang="ru-RU" b="1" dirty="0" err="1" smtClean="0"/>
              <a:t>ринковий</a:t>
            </a:r>
            <a:r>
              <a:rPr lang="ru-RU" b="1" dirty="0" smtClean="0"/>
              <a:t> </a:t>
            </a:r>
            <a:r>
              <a:rPr lang="ru-RU" b="1" dirty="0" err="1" smtClean="0"/>
              <a:t>нагляд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контроль </a:t>
            </a:r>
            <a:r>
              <a:rPr lang="ru-RU" b="1" dirty="0" err="1" smtClean="0"/>
              <a:t>нехарчової</a:t>
            </a:r>
            <a:r>
              <a:rPr lang="ru-RU" b="1" dirty="0" smtClean="0"/>
              <a:t> </a:t>
            </a:r>
            <a:r>
              <a:rPr lang="ru-RU" b="1" dirty="0" err="1" smtClean="0"/>
              <a:t>продукції</a:t>
            </a:r>
            <a:r>
              <a:rPr lang="ru-RU" b="1" dirty="0" smtClean="0"/>
              <a:t>" </a:t>
            </a:r>
            <a:r>
              <a:rPr lang="ru-RU" dirty="0" smtClean="0"/>
              <a:t>(</a:t>
            </a:r>
            <a:r>
              <a:rPr lang="ru-RU" dirty="0" err="1" smtClean="0"/>
              <a:t>прийняття</a:t>
            </a:r>
            <a:r>
              <a:rPr lang="ru-RU" dirty="0" smtClean="0"/>
              <a:t> 02.12.2010, 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редакція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10.02.2016)</a:t>
            </a:r>
          </a:p>
          <a:p>
            <a:pPr lvl="0"/>
            <a:endParaRPr lang="ru-RU" dirty="0" smtClean="0"/>
          </a:p>
          <a:p>
            <a:pPr lvl="2"/>
            <a:endParaRPr lang="uk-UA" i="1" dirty="0" smtClean="0"/>
          </a:p>
          <a:p>
            <a:pPr>
              <a:buNone/>
            </a:pPr>
            <a:endParaRPr lang="en-US" sz="5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214422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Базовий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закон </a:t>
            </a:r>
            <a:b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</a:b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"Про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основні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принципи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та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вимоги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до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безпечності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та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якості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харчових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продуктів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 Math" pitchFamily="18" charset="0"/>
              </a:rPr>
              <a:t>«</a:t>
            </a:r>
            <a:r>
              <a:rPr lang="ru-RU" sz="1600" dirty="0" smtClean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  <a:t/>
            </a:r>
            <a:br>
              <a:rPr lang="ru-RU" sz="1600" dirty="0" smtClean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  <a:t>04.06.2017</a:t>
            </a:r>
            <a:endParaRPr lang="ru-RU" sz="1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86058"/>
            <a:ext cx="8229600" cy="32861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•</a:t>
            </a:r>
            <a:r>
              <a:rPr lang="ru-RU" dirty="0" smtClean="0"/>
              <a:t>	</a:t>
            </a:r>
            <a:r>
              <a:rPr lang="ru-RU" b="1" dirty="0" err="1" smtClean="0"/>
              <a:t>базується</a:t>
            </a:r>
            <a:r>
              <a:rPr lang="ru-RU" b="1" dirty="0" smtClean="0"/>
              <a:t> на </a:t>
            </a:r>
            <a:r>
              <a:rPr lang="ru-RU" b="1" dirty="0" err="1" smtClean="0"/>
              <a:t>пострадянській</a:t>
            </a:r>
            <a:r>
              <a:rPr lang="ru-RU" b="1" dirty="0" smtClean="0"/>
              <a:t> </a:t>
            </a:r>
            <a:r>
              <a:rPr lang="ru-RU" b="1" dirty="0" err="1" smtClean="0"/>
              <a:t>концепції</a:t>
            </a:r>
            <a:r>
              <a:rPr lang="ru-RU" dirty="0" smtClean="0"/>
              <a:t>, яка </a:t>
            </a:r>
            <a:r>
              <a:rPr lang="ru-RU" dirty="0" err="1" smtClean="0"/>
              <a:t>вже</a:t>
            </a:r>
            <a:r>
              <a:rPr lang="ru-RU" dirty="0" smtClean="0"/>
              <a:t> давно </a:t>
            </a:r>
            <a:r>
              <a:rPr lang="ru-RU" dirty="0" err="1" smtClean="0"/>
              <a:t>застаріла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	</a:t>
            </a:r>
            <a:r>
              <a:rPr lang="ru-RU" b="1" dirty="0" err="1" smtClean="0"/>
              <a:t>має</a:t>
            </a:r>
            <a:r>
              <a:rPr lang="ru-RU" b="1" dirty="0" smtClean="0"/>
              <a:t> </a:t>
            </a:r>
            <a:r>
              <a:rPr lang="ru-RU" b="1" dirty="0" err="1" smtClean="0"/>
              <a:t>еклектичний</a:t>
            </a:r>
            <a:r>
              <a:rPr lang="ru-RU" b="1" dirty="0" smtClean="0"/>
              <a:t> характер </a:t>
            </a:r>
            <a:r>
              <a:rPr lang="ru-RU" dirty="0" smtClean="0"/>
              <a:t>за </a:t>
            </a:r>
            <a:r>
              <a:rPr lang="ru-RU" dirty="0" err="1" smtClean="0"/>
              <a:t>логікою</a:t>
            </a:r>
            <a:r>
              <a:rPr lang="ru-RU" dirty="0" smtClean="0"/>
              <a:t> </a:t>
            </a:r>
            <a:r>
              <a:rPr lang="ru-RU" dirty="0" err="1" smtClean="0"/>
              <a:t>викладення</a:t>
            </a:r>
            <a:r>
              <a:rPr lang="ru-RU" dirty="0" smtClean="0"/>
              <a:t>,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застарілих</a:t>
            </a:r>
            <a:r>
              <a:rPr lang="ru-RU" dirty="0" smtClean="0"/>
              <a:t> </a:t>
            </a:r>
            <a:r>
              <a:rPr lang="ru-RU" dirty="0" err="1" smtClean="0"/>
              <a:t>підходів</a:t>
            </a:r>
            <a:r>
              <a:rPr lang="ru-RU" dirty="0" smtClean="0"/>
              <a:t> до </a:t>
            </a:r>
            <a:r>
              <a:rPr lang="ru-RU" dirty="0" err="1" smtClean="0"/>
              <a:t>організації</a:t>
            </a:r>
            <a:r>
              <a:rPr lang="ru-RU" dirty="0" smtClean="0"/>
              <a:t> державного контролю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безпечності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(система </a:t>
            </a:r>
            <a:r>
              <a:rPr lang="ru-RU" dirty="0" err="1" smtClean="0"/>
              <a:t>НАССР</a:t>
            </a:r>
            <a:r>
              <a:rPr lang="ru-RU" dirty="0" smtClean="0"/>
              <a:t>, принцип </a:t>
            </a:r>
            <a:r>
              <a:rPr lang="ru-RU" dirty="0" err="1" smtClean="0"/>
              <a:t>простежуваності</a:t>
            </a:r>
            <a:r>
              <a:rPr lang="ru-RU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	</a:t>
            </a:r>
            <a:r>
              <a:rPr lang="ru-RU" b="1" dirty="0" smtClean="0"/>
              <a:t>хаотично </a:t>
            </a:r>
            <a:r>
              <a:rPr lang="ru-RU" b="1" dirty="0" err="1" smtClean="0"/>
              <a:t>виписує</a:t>
            </a:r>
            <a:r>
              <a:rPr lang="ru-RU" b="1" dirty="0" smtClean="0"/>
              <a:t> </a:t>
            </a:r>
            <a:r>
              <a:rPr lang="ru-RU" b="1" dirty="0" err="1" smtClean="0"/>
              <a:t>повноваження</a:t>
            </a:r>
            <a:r>
              <a:rPr lang="ru-RU" dirty="0" smtClean="0"/>
              <a:t>, </a:t>
            </a:r>
            <a:r>
              <a:rPr lang="ru-RU" dirty="0" err="1" smtClean="0"/>
              <a:t>розподіл</a:t>
            </a:r>
            <a:r>
              <a:rPr lang="ru-RU" dirty="0" smtClean="0"/>
              <a:t> прав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обов‘язків</a:t>
            </a:r>
            <a:r>
              <a:rPr lang="ru-RU" dirty="0" smtClean="0"/>
              <a:t> </a:t>
            </a:r>
            <a:r>
              <a:rPr lang="ru-RU" dirty="0" err="1" smtClean="0"/>
              <a:t>профільних</a:t>
            </a:r>
            <a:r>
              <a:rPr lang="ru-RU" dirty="0" smtClean="0"/>
              <a:t> </a:t>
            </a:r>
            <a:r>
              <a:rPr lang="ru-RU" dirty="0" err="1" smtClean="0"/>
              <a:t>центральних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(</a:t>
            </a:r>
            <a:r>
              <a:rPr lang="ru-RU" dirty="0" err="1" smtClean="0"/>
              <a:t>Мінздрав</a:t>
            </a:r>
            <a:r>
              <a:rPr lang="ru-RU" dirty="0" smtClean="0"/>
              <a:t>, </a:t>
            </a:r>
            <a:r>
              <a:rPr lang="ru-RU" dirty="0" err="1" smtClean="0"/>
              <a:t>Мінагрополітики</a:t>
            </a:r>
            <a:r>
              <a:rPr lang="ru-RU" dirty="0" smtClean="0"/>
              <a:t>, </a:t>
            </a:r>
            <a:r>
              <a:rPr lang="ru-RU" dirty="0" err="1" smtClean="0"/>
              <a:t>Держспоживслужба</a:t>
            </a:r>
            <a:r>
              <a:rPr lang="ru-RU" dirty="0" smtClean="0"/>
              <a:t>), </a:t>
            </a:r>
            <a:r>
              <a:rPr lang="ru-RU" dirty="0" err="1" smtClean="0">
                <a:solidFill>
                  <a:srgbClr val="FF0000"/>
                </a:solidFill>
              </a:rPr>
              <a:t>ігнорується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Мінекономіки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як орган,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реалізує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,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, </a:t>
            </a:r>
            <a:r>
              <a:rPr lang="ru-RU" dirty="0" err="1" smtClean="0"/>
              <a:t>оцінки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	</a:t>
            </a:r>
            <a:r>
              <a:rPr lang="ru-RU" b="1" dirty="0" smtClean="0"/>
              <a:t>не </a:t>
            </a:r>
            <a:r>
              <a:rPr lang="ru-RU" b="1" dirty="0" err="1" smtClean="0"/>
              <a:t>передбачає</a:t>
            </a:r>
            <a:r>
              <a:rPr lang="ru-RU" b="1" dirty="0" smtClean="0"/>
              <a:t> </a:t>
            </a:r>
            <a:r>
              <a:rPr lang="ru-RU" b="1" dirty="0" err="1" smtClean="0"/>
              <a:t>ефективної</a:t>
            </a:r>
            <a:r>
              <a:rPr lang="ru-RU" b="1" dirty="0" smtClean="0"/>
              <a:t> </a:t>
            </a:r>
            <a:r>
              <a:rPr lang="ru-RU" b="1" dirty="0" err="1" smtClean="0"/>
              <a:t>взаємодії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громадянським</a:t>
            </a:r>
            <a:r>
              <a:rPr lang="ru-RU" b="1" dirty="0" smtClean="0"/>
              <a:t> </a:t>
            </a:r>
            <a:r>
              <a:rPr lang="ru-RU" b="1" dirty="0" err="1" smtClean="0"/>
              <a:t>суспільством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на себе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затвердження</a:t>
            </a:r>
            <a:r>
              <a:rPr lang="ru-RU" dirty="0" smtClean="0"/>
              <a:t> </a:t>
            </a:r>
            <a:r>
              <a:rPr lang="ru-RU" dirty="0" err="1" smtClean="0"/>
              <a:t>методичних</a:t>
            </a:r>
            <a:r>
              <a:rPr lang="ru-RU" dirty="0" smtClean="0"/>
              <a:t> </a:t>
            </a:r>
            <a:r>
              <a:rPr lang="ru-RU" dirty="0" err="1" smtClean="0"/>
              <a:t>настанов</a:t>
            </a:r>
            <a:r>
              <a:rPr lang="ru-RU" dirty="0" smtClean="0"/>
              <a:t>, </a:t>
            </a:r>
            <a:r>
              <a:rPr lang="ru-RU" dirty="0" err="1" smtClean="0"/>
              <a:t>розроблених</a:t>
            </a:r>
            <a:r>
              <a:rPr lang="ru-RU" dirty="0" smtClean="0"/>
              <a:t> </a:t>
            </a:r>
            <a:r>
              <a:rPr lang="ru-RU" dirty="0" err="1" smtClean="0"/>
              <a:t>об’єднаннями</a:t>
            </a:r>
            <a:r>
              <a:rPr lang="ru-RU" dirty="0" smtClean="0"/>
              <a:t> </a:t>
            </a:r>
            <a:r>
              <a:rPr lang="ru-RU" dirty="0" err="1" smtClean="0"/>
              <a:t>операторів</a:t>
            </a:r>
            <a:r>
              <a:rPr lang="ru-RU" dirty="0" smtClean="0"/>
              <a:t> ринку та </a:t>
            </a:r>
            <a:r>
              <a:rPr lang="ru-RU" dirty="0" err="1" smtClean="0"/>
              <a:t>дозволяє</a:t>
            </a:r>
            <a:r>
              <a:rPr lang="ru-RU" dirty="0" smtClean="0"/>
              <a:t> таким </a:t>
            </a:r>
            <a:r>
              <a:rPr lang="ru-RU" dirty="0" err="1" smtClean="0"/>
              <a:t>об‘єднанням</a:t>
            </a:r>
            <a:r>
              <a:rPr lang="ru-RU" dirty="0" smtClean="0"/>
              <a:t> </a:t>
            </a:r>
            <a:r>
              <a:rPr lang="ru-RU" dirty="0" err="1" smtClean="0"/>
              <a:t>звертатися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запитами</a:t>
            </a:r>
            <a:r>
              <a:rPr lang="ru-RU" dirty="0" smtClean="0"/>
              <a:t>)</a:t>
            </a:r>
            <a:endParaRPr lang="ru-RU" dirty="0" smtClean="0"/>
          </a:p>
          <a:p>
            <a:pPr lvl="2"/>
            <a:endParaRPr lang="uk-UA" i="1" dirty="0" smtClean="0"/>
          </a:p>
          <a:p>
            <a:pPr>
              <a:buNone/>
            </a:pPr>
            <a:endParaRPr lang="en-US" sz="5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258" y="1"/>
            <a:ext cx="3767742" cy="92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143644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dirty="0" smtClean="0">
                <a:solidFill>
                  <a:srgbClr val="B2B2B2"/>
                </a:solidFill>
              </a:rPr>
              <a:t>Круглий стіл “</a:t>
            </a:r>
            <a:r>
              <a:rPr lang="ru-RU" sz="1600" b="1" dirty="0" err="1" smtClean="0">
                <a:solidFill>
                  <a:srgbClr val="B2B2B2"/>
                </a:solidFill>
              </a:rPr>
              <a:t>Сучасні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системи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впровадження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безпечності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якості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харчових</a:t>
            </a:r>
            <a:r>
              <a:rPr lang="ru-RU" sz="1600" b="1" dirty="0" smtClean="0">
                <a:solidFill>
                  <a:srgbClr val="B2B2B2"/>
                </a:solidFill>
              </a:rPr>
              <a:t> </a:t>
            </a:r>
            <a:r>
              <a:rPr lang="ru-RU" sz="1600" b="1" dirty="0" err="1" smtClean="0">
                <a:solidFill>
                  <a:srgbClr val="B2B2B2"/>
                </a:solidFill>
              </a:rPr>
              <a:t>продуктів</a:t>
            </a:r>
            <a:r>
              <a:rPr lang="ru-RU" sz="1600" b="1" dirty="0" smtClean="0">
                <a:solidFill>
                  <a:srgbClr val="B2B2B2"/>
                </a:solidFill>
              </a:rPr>
              <a:t>»</a:t>
            </a:r>
          </a:p>
          <a:p>
            <a:pPr algn="ctr"/>
            <a:r>
              <a:rPr lang="ru-RU" sz="1200" b="1" i="1" dirty="0" smtClean="0">
                <a:solidFill>
                  <a:srgbClr val="B2B2B2"/>
                </a:solidFill>
              </a:rPr>
              <a:t>30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червня</a:t>
            </a:r>
            <a:r>
              <a:rPr lang="ru-RU" sz="1200" b="1" i="1" dirty="0" smtClean="0">
                <a:solidFill>
                  <a:srgbClr val="B2B2B2"/>
                </a:solidFill>
              </a:rPr>
              <a:t> 2017 року,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Київ</a:t>
            </a:r>
            <a:r>
              <a:rPr lang="ru-RU" sz="1200" b="1" i="1" dirty="0" smtClean="0">
                <a:solidFill>
                  <a:srgbClr val="B2B2B2"/>
                </a:solidFill>
              </a:rPr>
              <a:t>,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готель</a:t>
            </a:r>
            <a:r>
              <a:rPr lang="ru-RU" sz="1200" b="1" i="1" dirty="0" smtClean="0">
                <a:solidFill>
                  <a:srgbClr val="B2B2B2"/>
                </a:solidFill>
              </a:rPr>
              <a:t> </a:t>
            </a:r>
            <a:r>
              <a:rPr lang="ru-RU" sz="1200" b="1" i="1" dirty="0" err="1" smtClean="0">
                <a:solidFill>
                  <a:srgbClr val="B2B2B2"/>
                </a:solidFill>
              </a:rPr>
              <a:t>Хрещатик</a:t>
            </a:r>
            <a:endParaRPr lang="ru-RU" sz="1200" b="1" i="1" dirty="0" smtClean="0">
              <a:solidFill>
                <a:srgbClr val="B2B2B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1025</Words>
  <Application>Microsoft Office PowerPoint</Application>
  <PresentationFormat>Экран (4:3)</PresentationFormat>
  <Paragraphs>242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 ДОРОЖНЯ КАРТА   впровадження систем безпечності харчових продуктів в Україні</vt:lpstr>
      <vt:lpstr>Між «тут» і «там»</vt:lpstr>
      <vt:lpstr>Не потрібно винаходити велосипед</vt:lpstr>
      <vt:lpstr>Базовий принцип</vt:lpstr>
      <vt:lpstr>Напрями руху</vt:lpstr>
      <vt:lpstr>Законодавство</vt:lpstr>
      <vt:lpstr>Законодавство</vt:lpstr>
      <vt:lpstr>Законодавство</vt:lpstr>
      <vt:lpstr>Базовий закон  "Про основні принципи та вимоги до безпечності та якості харчових продуктів« 04.06.2017</vt:lpstr>
      <vt:lpstr>Закон "Про захист споживача"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</dc:title>
  <dc:creator>vladimir</dc:creator>
  <cp:lastModifiedBy>vladimir</cp:lastModifiedBy>
  <cp:revision>151</cp:revision>
  <dcterms:created xsi:type="dcterms:W3CDTF">2016-11-08T18:00:52Z</dcterms:created>
  <dcterms:modified xsi:type="dcterms:W3CDTF">2017-06-30T06:15:20Z</dcterms:modified>
</cp:coreProperties>
</file>