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19"/>
  </p:notesMasterIdLst>
  <p:sldIdLst>
    <p:sldId id="276" r:id="rId2"/>
    <p:sldId id="270" r:id="rId3"/>
    <p:sldId id="279" r:id="rId4"/>
    <p:sldId id="289" r:id="rId5"/>
    <p:sldId id="266" r:id="rId6"/>
    <p:sldId id="287" r:id="rId7"/>
    <p:sldId id="267" r:id="rId8"/>
    <p:sldId id="282" r:id="rId9"/>
    <p:sldId id="272" r:id="rId10"/>
    <p:sldId id="273" r:id="rId11"/>
    <p:sldId id="263" r:id="rId12"/>
    <p:sldId id="274" r:id="rId13"/>
    <p:sldId id="283" r:id="rId14"/>
    <p:sldId id="284" r:id="rId15"/>
    <p:sldId id="275" r:id="rId16"/>
    <p:sldId id="285" r:id="rId17"/>
    <p:sldId id="28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0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7C3DB-35B0-459A-BD8D-0057D6A63AC3}" type="datetimeFigureOut">
              <a:rPr lang="ru-RU" smtClean="0"/>
              <a:t>04.09.2018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1C53D-8310-449B-9FDC-37FD1F9A1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843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1C53D-8310-449B-9FDC-37FD1F9A1C8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024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1C53D-8310-449B-9FDC-37FD1F9A1C8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6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F9A8-C84E-4B3B-8A4C-B526F4DC9F7E}" type="datetime1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8771-2286-408D-A69F-C81A343A5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69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01E9-D913-4E49-9F05-B1D43E201A8A}" type="datetime1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8771-2286-408D-A69F-C81A343A5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04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5D6D-2B44-4FD1-A3AA-677852985CA7}" type="datetime1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8771-2286-408D-A69F-C81A343A5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559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951A-A60F-4A6A-84DF-7A2FB36958F0}" type="datetime1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8771-2286-408D-A69F-C81A343A5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31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46D2-8D61-4987-B242-7D196F255852}" type="datetime1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8771-2286-408D-A69F-C81A343A5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4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737E-59BE-42EC-B06F-3BA3886EAE64}" type="datetime1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8771-2286-408D-A69F-C81A343A5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57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3DAD-3F9B-40BB-B7B7-1890E7977D10}" type="datetime1">
              <a:rPr lang="ru-RU" smtClean="0"/>
              <a:t>04.09.2018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8771-2286-408D-A69F-C81A343A5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81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ECB96-D370-40AF-A195-2AE7DB255B29}" type="datetime1">
              <a:rPr lang="ru-RU" smtClean="0"/>
              <a:t>04.09.2018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8771-2286-408D-A69F-C81A343A5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595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A253-3024-4047-863C-78B881AD83F1}" type="datetime1">
              <a:rPr lang="ru-RU" smtClean="0"/>
              <a:t>04.09.2018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8771-2286-408D-A69F-C81A343A5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18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7548-196B-47CA-817C-B36C177F9B2A}" type="datetime1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8771-2286-408D-A69F-C81A343A5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18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2D67-EAB3-447E-BE56-4B614BB691BA}" type="datetime1">
              <a:rPr lang="ru-RU" smtClean="0"/>
              <a:t>04.09.2018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8771-2286-408D-A69F-C81A343A5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777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9A9DE-7B19-4246-A1D7-0B2374662AA2}" type="datetime1">
              <a:rPr lang="ru-RU" smtClean="0"/>
              <a:t>04.09.2018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08771-2286-408D-A69F-C81A343A55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22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8771-2286-408D-A69F-C81A343A5574}" type="slidenum">
              <a:rPr lang="ru-RU" smtClean="0"/>
              <a:t>1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67254" y="2208193"/>
            <a:ext cx="8394361" cy="2977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Обов'язковий аудит</a:t>
            </a:r>
          </a:p>
          <a:p>
            <a:pPr algn="ctr"/>
            <a:endParaRPr lang="uk-UA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1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(Як з лимону отримати лимонад</a:t>
            </a:r>
            <a:r>
              <a:rPr lang="uk-UA" sz="4125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r"/>
            <a:r>
              <a:rPr lang="uk-UA" sz="4125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Д.Карнегі</a:t>
            </a:r>
            <a:endParaRPr lang="ru-RU" sz="4125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55" y="402984"/>
            <a:ext cx="2935576" cy="856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1284" y="6088994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064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9534" y="373292"/>
            <a:ext cx="6454466" cy="697600"/>
          </a:xfrm>
        </p:spPr>
        <p:txBody>
          <a:bodyPr vert="horz" lIns="68580" tIns="34290" rIns="68580" bIns="34290" rtlCol="0" anchor="ctr">
            <a:no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Цінною є здатність аудиторської компанії обслуговувати комплексно: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7871" y="1800314"/>
            <a:ext cx="8063345" cy="3445017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uk-UA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земельні відносини;</a:t>
            </a:r>
          </a:p>
          <a:p>
            <a:r>
              <a:rPr lang="uk-UA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соціально-трудові відносини;</a:t>
            </a:r>
          </a:p>
          <a:p>
            <a:r>
              <a:rPr lang="uk-UA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 майна та землі;</a:t>
            </a:r>
          </a:p>
          <a:p>
            <a:r>
              <a:rPr lang="uk-UA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судово-економічна експертиза;</a:t>
            </a:r>
          </a:p>
          <a:p>
            <a:r>
              <a:rPr lang="uk-UA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супроводження інвестицій;</a:t>
            </a:r>
          </a:p>
          <a:p>
            <a:r>
              <a:rPr lang="uk-UA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 фінансові та господарські розслідування;</a:t>
            </a:r>
          </a:p>
          <a:p>
            <a:r>
              <a:rPr lang="uk-UA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 персоналу …</a:t>
            </a:r>
            <a:endParaRPr lang="ru-RU" sz="262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7" y="373291"/>
            <a:ext cx="2390137" cy="6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357" y="6070177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570422" y="99753"/>
            <a:ext cx="3990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10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3254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9533" y="373292"/>
            <a:ext cx="6454467" cy="724286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обрати аудиторську фірму?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9338" y="1671829"/>
            <a:ext cx="7069906" cy="40888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ru-RU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20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реєстру</a:t>
            </a:r>
            <a:r>
              <a:rPr lang="ru-RU" sz="20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АПУ </a:t>
            </a:r>
            <a:r>
              <a:rPr lang="uk-UA" sz="20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вибрати декілька фірм </a:t>
            </a:r>
            <a:r>
              <a:rPr lang="ru-RU" sz="20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www.apu.com.ua</a:t>
            </a:r>
            <a:r>
              <a:rPr lang="uk-UA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ru-RU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зайти на </a:t>
            </a:r>
            <a:r>
              <a:rPr lang="uk-UA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їх сайти</a:t>
            </a:r>
            <a:r>
              <a:rPr lang="ru-RU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uk-UA" sz="20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проаналізувати</a:t>
            </a:r>
            <a:r>
              <a:rPr lang="ru-RU" sz="20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2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97000">
              <a:lnSpc>
                <a:spcPct val="100000"/>
              </a:lnSpc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uk-UA" sz="20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 років аудиторська фірма працює на ринку;</a:t>
            </a:r>
          </a:p>
          <a:p>
            <a:pPr indent="297000">
              <a:lnSpc>
                <a:spcPct val="100000"/>
              </a:lnSpc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uk-UA" sz="20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 пройшла вона контроль якості; </a:t>
            </a:r>
          </a:p>
          <a:p>
            <a:pPr indent="297000">
              <a:lnSpc>
                <a:spcPct val="100000"/>
              </a:lnSpc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uk-UA" sz="20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 у неї співробітників і якої вони кваліфікації;</a:t>
            </a:r>
          </a:p>
          <a:p>
            <a:pPr indent="297000">
              <a:lnSpc>
                <a:spcPct val="100000"/>
              </a:lnSpc>
              <a:spcBef>
                <a:spcPts val="900"/>
              </a:spcBef>
              <a:buFont typeface="Wingdings" panose="05000000000000000000" pitchFamily="2" charset="2"/>
              <a:buChar char="ü"/>
            </a:pPr>
            <a:r>
              <a:rPr lang="uk-UA" sz="20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проаналізуйте клієнтів цієї фірми, зателефонуйте їм;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uk-UA" sz="20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відвідайте по можливості офіси потенційних фірм;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Wingdings" panose="05000000000000000000" pitchFamily="2" charset="2"/>
              <a:buChar char="§"/>
            </a:pPr>
            <a:r>
              <a:rPr lang="uk-UA" sz="20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оцініть їх здатність «дати Вам лимонад» </a:t>
            </a:r>
            <a:endParaRPr lang="uk-UA" sz="202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7" y="373291"/>
            <a:ext cx="2390137" cy="6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357" y="6070177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570422" y="99753"/>
            <a:ext cx="3990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11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4677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9534" y="373292"/>
            <a:ext cx="6454466" cy="697600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аудиторських фірм в Україні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88522016"/>
              </p:ext>
            </p:extLst>
          </p:nvPr>
        </p:nvGraphicFramePr>
        <p:xfrm>
          <a:off x="482137" y="2433248"/>
          <a:ext cx="8355978" cy="227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5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6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6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630">
                <a:tc rowSpan="2">
                  <a:txBody>
                    <a:bodyPr/>
                    <a:lstStyle/>
                    <a:p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2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2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2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630">
                <a:tc vMerge="1">
                  <a:txBody>
                    <a:bodyPr/>
                    <a:lstStyle/>
                    <a:p>
                      <a:endParaRPr lang="ru-RU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680">
                <a:tc>
                  <a:txBody>
                    <a:bodyPr/>
                    <a:lstStyle/>
                    <a:p>
                      <a:r>
                        <a:rPr lang="uk-UA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аудиторських фірм в Україні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944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906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630">
                <a:tc>
                  <a:txBody>
                    <a:bodyPr/>
                    <a:lstStyle/>
                    <a:p>
                      <a:r>
                        <a:rPr lang="uk-UA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uk-UA" sz="2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uk-UA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у</a:t>
                      </a:r>
                      <a:r>
                        <a:rPr lang="uk-UA" sz="2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Києві та Київській обл.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453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7" y="373291"/>
            <a:ext cx="2390137" cy="6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357" y="6070177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570422" y="99753"/>
            <a:ext cx="3990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12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2412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9534" y="373291"/>
            <a:ext cx="6444942" cy="69760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Ієрархія аудиторських фірм в Україні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1" name="Группа 40"/>
          <p:cNvGrpSpPr/>
          <p:nvPr/>
        </p:nvGrpSpPr>
        <p:grpSpPr>
          <a:xfrm>
            <a:off x="299397" y="2213988"/>
            <a:ext cx="8487391" cy="2879229"/>
            <a:chOff x="783761" y="1441345"/>
            <a:chExt cx="10653250" cy="3388744"/>
          </a:xfrm>
        </p:grpSpPr>
        <p:sp>
          <p:nvSpPr>
            <p:cNvPr id="8" name="TextBox 7"/>
            <p:cNvSpPr txBox="1"/>
            <p:nvPr/>
          </p:nvSpPr>
          <p:spPr>
            <a:xfrm>
              <a:off x="3500136" y="1633179"/>
              <a:ext cx="1060538" cy="652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≈10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79457" y="2686400"/>
              <a:ext cx="1073148" cy="652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≈30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83761" y="3634692"/>
              <a:ext cx="1266434" cy="1195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≈860</a:t>
              </a:r>
            </a:p>
          </p:txBody>
        </p:sp>
        <p:grpSp>
          <p:nvGrpSpPr>
            <p:cNvPr id="40" name="Группа 39"/>
            <p:cNvGrpSpPr/>
            <p:nvPr/>
          </p:nvGrpSpPr>
          <p:grpSpPr>
            <a:xfrm>
              <a:off x="2050195" y="1441345"/>
              <a:ext cx="9386816" cy="2790219"/>
              <a:chOff x="2050195" y="1441345"/>
              <a:chExt cx="9386816" cy="2790219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2050195" y="3769707"/>
                <a:ext cx="9385300" cy="461857"/>
              </a:xfrm>
              <a:prstGeom prst="rect">
                <a:avLst/>
              </a:prstGeom>
              <a:noFill/>
              <a:ln w="635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195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Інші вітчизняні аудиторські компанії</a:t>
                </a:r>
                <a:endParaRPr lang="ru-RU" sz="195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8" name="Группа 37"/>
              <p:cNvGrpSpPr/>
              <p:nvPr/>
            </p:nvGrpSpPr>
            <p:grpSpPr>
              <a:xfrm>
                <a:off x="4508500" y="1441345"/>
                <a:ext cx="6926997" cy="1073139"/>
                <a:chOff x="4508500" y="1441345"/>
                <a:chExt cx="6926997" cy="1073139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08501" y="1441345"/>
                  <a:ext cx="6926996" cy="1073139"/>
                </a:xfrm>
                <a:prstGeom prst="rect">
                  <a:avLst/>
                </a:prstGeom>
                <a:noFill/>
                <a:ln w="635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>
                  <a:defPPr>
                    <a:defRPr lang="ru-RU"/>
                  </a:defPPr>
                  <a:lvl1pPr algn="ctr">
                    <a:defRPr sz="25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</a:lstStyle>
                <a:p>
                  <a:r>
                    <a:rPr lang="uk-UA" sz="1875" dirty="0"/>
                    <a:t>Велика глобальна «четвірка»:</a:t>
                  </a:r>
                  <a:r>
                    <a:rPr lang="en-US" sz="1875" dirty="0"/>
                    <a:t> </a:t>
                  </a:r>
                  <a:endParaRPr lang="uk-UA" sz="1875" dirty="0"/>
                </a:p>
                <a:p>
                  <a:endParaRPr lang="uk-UA" sz="1725" dirty="0"/>
                </a:p>
                <a:p>
                  <a:r>
                    <a:rPr lang="uk-UA" sz="1725" dirty="0" err="1"/>
                    <a:t>Делойт</a:t>
                  </a:r>
                  <a:r>
                    <a:rPr lang="uk-UA" sz="1725" dirty="0"/>
                    <a:t>, </a:t>
                  </a:r>
                  <a:r>
                    <a:rPr lang="uk-UA" sz="1725" dirty="0" err="1"/>
                    <a:t>ПрайсуторхаусКуперс</a:t>
                  </a:r>
                  <a:r>
                    <a:rPr lang="uk-UA" sz="1725" dirty="0"/>
                    <a:t>, Ернст </a:t>
                  </a:r>
                  <a:r>
                    <a:rPr lang="uk-UA" sz="1725" dirty="0" err="1"/>
                    <a:t>енд</a:t>
                  </a:r>
                  <a:r>
                    <a:rPr lang="uk-UA" sz="1725" dirty="0"/>
                    <a:t> </a:t>
                  </a:r>
                  <a:r>
                    <a:rPr lang="uk-UA" sz="1725" dirty="0" err="1"/>
                    <a:t>Янг</a:t>
                  </a:r>
                  <a:r>
                    <a:rPr lang="uk-UA" sz="1725" dirty="0"/>
                    <a:t>, КПМГ</a:t>
                  </a:r>
                  <a:endParaRPr lang="ru-RU" sz="1725" dirty="0"/>
                </a:p>
              </p:txBody>
            </p: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4508500" y="2117251"/>
                  <a:ext cx="692699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Группа 38"/>
              <p:cNvGrpSpPr/>
              <p:nvPr/>
            </p:nvGrpSpPr>
            <p:grpSpPr>
              <a:xfrm>
                <a:off x="3481315" y="2535753"/>
                <a:ext cx="7955696" cy="1243696"/>
                <a:chOff x="3481315" y="2535753"/>
                <a:chExt cx="7955696" cy="1243696"/>
              </a:xfrm>
            </p:grpSpPr>
            <p:sp>
              <p:nvSpPr>
                <p:cNvPr id="6" name="TextBox 5"/>
                <p:cNvSpPr txBox="1"/>
                <p:nvPr/>
              </p:nvSpPr>
              <p:spPr>
                <a:xfrm>
                  <a:off x="3482830" y="2535753"/>
                  <a:ext cx="7952665" cy="1243696"/>
                </a:xfrm>
                <a:prstGeom prst="rect">
                  <a:avLst/>
                </a:prstGeom>
                <a:noFill/>
                <a:ln w="635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spcBef>
                      <a:spcPts val="450"/>
                    </a:spcBef>
                  </a:pPr>
                  <a:r>
                    <a:rPr lang="uk-UA" sz="195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Вітчизняні аудиторські компанії, які входять до світових мереж </a:t>
                  </a:r>
                </a:p>
                <a:p>
                  <a:pPr algn="ctr">
                    <a:spcBef>
                      <a:spcPts val="450"/>
                    </a:spcBef>
                  </a:pPr>
                  <a:r>
                    <a:rPr lang="uk-UA" sz="195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</a:t>
                  </a:r>
                  <a:r>
                    <a:rPr lang="uk-UA" sz="195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в </a:t>
                  </a:r>
                  <a:r>
                    <a:rPr lang="uk-UA" sz="1950" b="1" i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т.ч</a:t>
                  </a:r>
                  <a:r>
                    <a:rPr lang="uk-UA" sz="195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 Міжнародний Інститут аудиту </a:t>
                  </a:r>
                  <a:r>
                    <a:rPr lang="en-US" sz="195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DFK</a:t>
                  </a:r>
                  <a:r>
                    <a:rPr lang="uk-UA" sz="195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</a:t>
                  </a:r>
                  <a:endParaRPr lang="ru-RU" sz="1950" i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3481315" y="3731899"/>
                  <a:ext cx="7955696" cy="976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19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7" y="373291"/>
            <a:ext cx="2390137" cy="6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357" y="6070177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570422" y="99753"/>
            <a:ext cx="3990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13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8890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689534" y="373291"/>
            <a:ext cx="6454466" cy="6976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вимоги щодо аудиторських фірм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030778" y="2213128"/>
            <a:ext cx="8113222" cy="2546747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1350"/>
              </a:spcBef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менше 3 сертифікованих аудиторів; </a:t>
            </a:r>
          </a:p>
          <a:p>
            <a:pPr>
              <a:lnSpc>
                <a:spcPct val="110000"/>
              </a:lnSpc>
              <a:spcBef>
                <a:spcPts val="1350"/>
              </a:spcBef>
              <a:buFont typeface="Wingdings" panose="05000000000000000000" pitchFamily="2" charset="2"/>
              <a:buChar char="§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менше10 фахівців, з яких 2 повинні мати документ, що підтверджує знання МСФЗ;</a:t>
            </a:r>
          </a:p>
          <a:p>
            <a:pPr>
              <a:lnSpc>
                <a:spcPct val="110000"/>
              </a:lnSpc>
              <a:spcBef>
                <a:spcPts val="1350"/>
              </a:spcBef>
              <a:buFont typeface="Wingdings" panose="05000000000000000000" pitchFamily="2" charset="2"/>
              <a:buChar char="§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Свідоцтво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проходження контролю якості надання аудиторських послуг (інформація в реєстрі АПУ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7" y="373291"/>
            <a:ext cx="2390137" cy="6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357" y="6070177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570422" y="99753"/>
            <a:ext cx="3990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14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9813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9534" y="373292"/>
            <a:ext cx="6454466" cy="697600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Отже, потрібно починати!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9091" y="1862233"/>
            <a:ext cx="7754736" cy="3873549"/>
          </a:xfrm>
        </p:spPr>
        <p:txBody>
          <a:bodyPr>
            <a:noAutofit/>
          </a:bodyPr>
          <a:lstStyle/>
          <a:p>
            <a:pPr>
              <a:spcBef>
                <a:spcPts val="1350"/>
              </a:spcBef>
            </a:pPr>
            <a:r>
              <a:rPr lang="uk-UA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 аудиторську компанію, що проведе аудит фінансової звітності Вашого підприємства, та укласти угоду у 2018 р.</a:t>
            </a:r>
          </a:p>
          <a:p>
            <a:pPr>
              <a:spcBef>
                <a:spcPts val="1350"/>
              </a:spcBef>
            </a:pPr>
            <a:r>
              <a:rPr lang="uk-UA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 з представниками аудиторської компанії:</a:t>
            </a:r>
          </a:p>
          <a:p>
            <a:pPr indent="307800">
              <a:spcBef>
                <a:spcPts val="1350"/>
              </a:spcBef>
              <a:buFont typeface="Wingdings" panose="05000000000000000000" pitchFamily="2" charset="2"/>
              <a:buChar char="ü"/>
            </a:pPr>
            <a:r>
              <a:rPr lang="uk-UA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інвентаризацію </a:t>
            </a:r>
          </a:p>
          <a:p>
            <a:pPr indent="307800">
              <a:spcBef>
                <a:spcPts val="1350"/>
              </a:spcBef>
              <a:buFont typeface="Wingdings" panose="05000000000000000000" pitchFamily="2" charset="2"/>
              <a:buChar char="ü"/>
            </a:pPr>
            <a:r>
              <a:rPr lang="uk-UA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Удосконалити </a:t>
            </a:r>
            <a:r>
              <a:rPr lang="en-US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WEB-</a:t>
            </a:r>
            <a:r>
              <a:rPr lang="uk-UA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сторінку Вашого підприємства</a:t>
            </a:r>
          </a:p>
          <a:p>
            <a:pPr marL="341550" indent="-342900">
              <a:spcBef>
                <a:spcPts val="1350"/>
              </a:spcBef>
            </a:pPr>
            <a:r>
              <a:rPr lang="uk-UA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початку 2019 р. провести аудит</a:t>
            </a:r>
            <a:endParaRPr lang="ru-RU" sz="262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7" y="373291"/>
            <a:ext cx="2390137" cy="6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357" y="6070177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570422" y="99753"/>
            <a:ext cx="3990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15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3562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9534" y="373291"/>
            <a:ext cx="6454466" cy="697600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Чому обирають </a:t>
            </a:r>
            <a:b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 інститут аудиту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DFK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7403" y="1496292"/>
            <a:ext cx="7414953" cy="42810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350"/>
              </a:spcAft>
              <a:buFont typeface="Times New Roman" panose="02020603050405020304" pitchFamily="18" charset="0"/>
              <a:buChar char="!"/>
            </a:pPr>
            <a:r>
              <a:rPr lang="uk-UA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 розуміємо </a:t>
            </a:r>
            <a:r>
              <a:rPr lang="uk-UA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 і проблеми підприємств, що входять до Аграрного Союзу </a:t>
            </a:r>
            <a:r>
              <a:rPr lang="uk-UA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350"/>
              </a:spcAft>
              <a:buFont typeface="Times New Roman" panose="02020603050405020304" pitchFamily="18" charset="0"/>
              <a:buChar char="!"/>
            </a:pPr>
            <a:r>
              <a:rPr lang="uk-UA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нами покращиться Ваша </a:t>
            </a:r>
            <a:r>
              <a:rPr lang="en-US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web-</a:t>
            </a:r>
            <a:r>
              <a:rPr lang="uk-UA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сторінка</a:t>
            </a:r>
            <a:endParaRPr lang="uk-UA" sz="2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350"/>
              </a:spcAft>
              <a:buFont typeface="Times New Roman" panose="02020603050405020304" pitchFamily="18" charset="0"/>
              <a:buChar char="!"/>
            </a:pPr>
            <a:r>
              <a:rPr lang="uk-UA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 </a:t>
            </a:r>
            <a:r>
              <a:rPr lang="uk-UA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висококваліфікованих </a:t>
            </a:r>
            <a:r>
              <a:rPr lang="uk-UA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350"/>
              </a:spcAft>
              <a:buFont typeface="Times New Roman" panose="02020603050405020304" pitchFamily="18" charset="0"/>
              <a:buChar char="!"/>
            </a:pPr>
            <a:r>
              <a:rPr lang="uk-UA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Широкий спектр послуг</a:t>
            </a:r>
            <a:endParaRPr lang="uk-UA" sz="2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350"/>
              </a:spcAft>
              <a:buFont typeface="Times New Roman" panose="02020603050405020304" pitchFamily="18" charset="0"/>
              <a:buChar char="!"/>
            </a:pPr>
            <a:r>
              <a:rPr lang="uk-UA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Понад </a:t>
            </a:r>
            <a:r>
              <a:rPr lang="uk-UA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клієнтів на постійній основі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350"/>
              </a:spcAft>
              <a:buFont typeface="Times New Roman" panose="02020603050405020304" pitchFamily="18" charset="0"/>
              <a:buChar char="!"/>
            </a:pPr>
            <a:r>
              <a:rPr lang="uk-UA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uk-UA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років на </a:t>
            </a:r>
            <a:r>
              <a:rPr lang="uk-UA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ринку та </a:t>
            </a:r>
            <a:r>
              <a:rPr lang="en-US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DFK </a:t>
            </a: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endParaRPr lang="uk-UA" sz="2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350"/>
              </a:spcAft>
              <a:buFont typeface="Times New Roman" panose="02020603050405020304" pitchFamily="18" charset="0"/>
              <a:buChar char="!"/>
            </a:pPr>
            <a:r>
              <a:rPr lang="uk-UA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Якість </a:t>
            </a:r>
            <a:r>
              <a:rPr lang="uk-UA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підтверджено Аудиторською палатою та</a:t>
            </a: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DFK </a:t>
            </a:r>
            <a:r>
              <a:rPr lang="en-US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endParaRPr lang="uk-UA" sz="2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7" y="373291"/>
            <a:ext cx="2390137" cy="6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357" y="6070177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570422" y="99753"/>
            <a:ext cx="3990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16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9313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920240"/>
            <a:ext cx="9144000" cy="4149937"/>
          </a:xfrm>
        </p:spPr>
        <p:txBody>
          <a:bodyPr>
            <a:noAutofit/>
          </a:bodyPr>
          <a:lstStyle/>
          <a:p>
            <a:pPr marL="0" indent="0" algn="ctr" fontAlgn="base">
              <a:buNone/>
            </a:pPr>
            <a:r>
              <a:rPr lang="uk-UA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ДЯКУЮ!</a:t>
            </a:r>
          </a:p>
          <a:p>
            <a:pPr marL="0" indent="0" algn="ctr" fontAlgn="base">
              <a:buNone/>
            </a:pP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Контакти:</a:t>
            </a:r>
          </a:p>
          <a:p>
            <a:pPr marL="0" indent="0" algn="ctr" fontAlgn="base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03127,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 Київ, в. Героїв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оборони, 10а, оф.1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+38 044 219-00-44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219-00-55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mia.kiev.ua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89534" y="373291"/>
            <a:ext cx="6454466" cy="6976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 ІНСТИТУТ АУДИТУ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DFK</a:t>
            </a:r>
            <a:endParaRPr lang="ru-RU" sz="2200" dirty="0"/>
          </a:p>
        </p:txBody>
      </p:sp>
      <p:pic>
        <p:nvPicPr>
          <p:cNvPr id="11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357" y="6070177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Рисунок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7" y="373291"/>
            <a:ext cx="2390137" cy="6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878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9534" y="373291"/>
            <a:ext cx="6454466" cy="697600"/>
          </a:xfrm>
        </p:spPr>
        <p:txBody>
          <a:bodyPr vert="horz" lIns="68580" tIns="34290" rIns="68580" bIns="34290" rtlCol="0" anchor="t">
            <a:normAutofit fontScale="90000"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Обов'язковий аудит підприємств, які представляють суспільний інтерес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8966" y="1916886"/>
            <a:ext cx="7298021" cy="3577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900"/>
              </a:spcAft>
            </a:pP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вимоги У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годи про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Асоціацію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Україною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ЄС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змінено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uk-UA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Господарський </a:t>
            </a:r>
            <a:r>
              <a:rPr lang="uk-UA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України</a:t>
            </a:r>
          </a:p>
          <a:p>
            <a:pPr marL="342900" indent="-342900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uk-UA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</a:t>
            </a:r>
            <a:r>
              <a:rPr lang="uk-UA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про адміністративні правопорушення</a:t>
            </a:r>
          </a:p>
          <a:p>
            <a:pPr marL="342900" indent="-342900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uk-UA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</a:t>
            </a:r>
            <a:r>
              <a:rPr lang="uk-UA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 бухгалтерський облік та фінансову звітність в Україні»</a:t>
            </a:r>
          </a:p>
          <a:p>
            <a:pPr marL="342900" indent="-342900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uk-UA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</a:t>
            </a:r>
            <a:r>
              <a:rPr lang="uk-UA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 аудит фінансової звітності та аудиторську діяльність</a:t>
            </a:r>
            <a:r>
              <a:rPr lang="uk-UA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України </a:t>
            </a:r>
            <a:r>
              <a:rPr lang="uk-UA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 товариства з обмеженою </a:t>
            </a:r>
            <a:r>
              <a:rPr lang="uk-UA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sz="21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1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додатковою </a:t>
            </a:r>
            <a:r>
              <a:rPr lang="uk-UA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відповідальністю</a:t>
            </a:r>
            <a:r>
              <a:rPr lang="uk-UA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7" y="373291"/>
            <a:ext cx="2390137" cy="6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357" y="6070177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711738" y="99753"/>
            <a:ext cx="257694" cy="340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5361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689534" y="373291"/>
            <a:ext cx="6454466" cy="727728"/>
          </a:xfrm>
        </p:spPr>
        <p:txBody>
          <a:bodyPr vert="horz" lIns="68580" tIns="34290" rIns="68580" bIns="34290" rtlCol="0" anchor="t">
            <a:noAutofit/>
          </a:bodyPr>
          <a:lstStyle/>
          <a:p>
            <a:pPr algn="ctr"/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середні </a:t>
            </a:r>
            <a:r>
              <a:rPr lang="uk-U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 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проходити аудит?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210747"/>
              </p:ext>
            </p:extLst>
          </p:nvPr>
        </p:nvGraphicFramePr>
        <p:xfrm>
          <a:off x="673331" y="2678463"/>
          <a:ext cx="7631210" cy="2269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8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2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7333">
                <a:tc>
                  <a:txBody>
                    <a:bodyPr/>
                    <a:lstStyle/>
                    <a:p>
                      <a:pPr algn="ctr"/>
                      <a:r>
                        <a:rPr lang="uk-UA" sz="2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Критерії</a:t>
                      </a:r>
                      <a:endParaRPr lang="ru-RU" sz="2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Значення </a:t>
                      </a:r>
                      <a:endParaRPr lang="ru-RU" sz="2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333">
                <a:tc>
                  <a:txBody>
                    <a:bodyPr/>
                    <a:lstStyle/>
                    <a:p>
                      <a:pPr algn="just"/>
                      <a:r>
                        <a:rPr lang="uk-UA" sz="2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Вартість активів</a:t>
                      </a:r>
                      <a:endParaRPr lang="ru-RU" sz="2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млн. грн.</a:t>
                      </a:r>
                      <a:endParaRPr lang="ru-RU" sz="2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333">
                <a:tc>
                  <a:txBody>
                    <a:bodyPr/>
                    <a:lstStyle/>
                    <a:p>
                      <a:pPr algn="just"/>
                      <a:r>
                        <a:rPr lang="uk-UA" sz="2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Чистий дохід</a:t>
                      </a:r>
                      <a:endParaRPr lang="ru-RU" sz="2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r>
                        <a:rPr lang="en-US" sz="2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грн.</a:t>
                      </a:r>
                      <a:endParaRPr lang="ru-RU" sz="21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7333">
                <a:tc>
                  <a:txBody>
                    <a:bodyPr/>
                    <a:lstStyle/>
                    <a:p>
                      <a:pPr algn="just"/>
                      <a:r>
                        <a:rPr lang="uk-UA" sz="2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Середня кількість працюючих</a:t>
                      </a:r>
                      <a:endParaRPr lang="ru-RU" sz="2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en-US" sz="2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осіб</a:t>
                      </a:r>
                      <a:endParaRPr lang="ru-RU" sz="21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42532" y="1814893"/>
            <a:ext cx="73752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1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uk-UA" sz="21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у 2017 році перевищили два з трьох критеріїв:</a:t>
            </a:r>
            <a:endParaRPr lang="ru-RU" sz="2100" i="1" dirty="0"/>
          </a:p>
        </p:txBody>
      </p:sp>
      <p:pic>
        <p:nvPicPr>
          <p:cNvPr id="12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7" y="373291"/>
            <a:ext cx="2390137" cy="6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357" y="6070177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711738" y="99753"/>
            <a:ext cx="257694" cy="340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4468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689534" y="373291"/>
            <a:ext cx="6454466" cy="697601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uk-UA" altLang="ru-RU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 формування окремого</a:t>
            </a:r>
            <a:br>
              <a:rPr lang="uk-UA" altLang="ru-RU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Звіту про управління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7" y="373291"/>
            <a:ext cx="2390137" cy="6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357" y="6070177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711738" y="99753"/>
            <a:ext cx="257694" cy="340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ru-RU" sz="16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18964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до Звіту про управління</a:t>
            </a:r>
          </a:p>
          <a:p>
            <a:pPr lvl="1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 та нефінансова інформація, що розриває стан, перспективи розвитку, основні ризики та невизначеності діяльності підприємства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змін до НП(С)БО 1 – визначає форму Звіту про управління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Мінфіном України розроблений проект відповідних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методрекомендацій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Звіт підлягає перевірці аудитором</a:t>
            </a:r>
          </a:p>
        </p:txBody>
      </p:sp>
    </p:spTree>
    <p:extLst>
      <p:ext uri="{BB962C8B-B14F-4D97-AF65-F5344CB8AC3E}">
        <p14:creationId xmlns:p14="http://schemas.microsoft.com/office/powerpoint/2010/main" val="246059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689534" y="373291"/>
            <a:ext cx="6454466" cy="697601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uk-UA" altLang="ru-RU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Річну фінансову звітність разом з аудиторським висновком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0" y="3753232"/>
            <a:ext cx="9144000" cy="148302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spcBef>
                <a:spcPts val="1350"/>
              </a:spcBef>
              <a:buNone/>
            </a:pPr>
            <a:r>
              <a:rPr lang="uk-UA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пізніше, </a:t>
            </a:r>
            <a:r>
              <a:rPr lang="uk-UA" sz="2625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ніж до 1 червня</a:t>
            </a:r>
            <a:r>
              <a:rPr lang="uk-UA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року, </a:t>
            </a:r>
          </a:p>
          <a:p>
            <a:pPr marL="0" indent="0" algn="ctr">
              <a:spcBef>
                <a:spcPts val="1350"/>
              </a:spcBef>
              <a:buNone/>
            </a:pPr>
            <a:r>
              <a:rPr lang="uk-UA" sz="26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наступного за звітним періодом</a:t>
            </a:r>
          </a:p>
          <a:p>
            <a:pPr marL="0" indent="0">
              <a:spcBef>
                <a:spcPts val="1350"/>
              </a:spcBef>
              <a:buNone/>
            </a:pPr>
            <a:endParaRPr lang="ru-RU" sz="262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995980"/>
            <a:ext cx="9144000" cy="9233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оприлюднити </a:t>
            </a:r>
          </a:p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своїй веб-сторінці (у повному обсязі)</a:t>
            </a:r>
            <a:endParaRPr lang="uk-UA" alt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37117" y="3644893"/>
            <a:ext cx="514696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6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7" y="373291"/>
            <a:ext cx="2390137" cy="6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357" y="6070177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711738" y="99753"/>
            <a:ext cx="257694" cy="340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3975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9534" y="373292"/>
            <a:ext cx="6454466" cy="6976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Кому потрібне оприлюднення результатів аудиту?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7897" y="1736613"/>
            <a:ext cx="8193319" cy="2490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50"/>
              </a:spcAft>
            </a:pPr>
            <a:r>
              <a:rPr lang="uk-UA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Суспільству:</a:t>
            </a:r>
          </a:p>
          <a:p>
            <a:pPr marL="342900" indent="-342900">
              <a:spcAft>
                <a:spcPts val="450"/>
              </a:spcAft>
              <a:buFontTx/>
              <a:buChar char="-"/>
            </a:pPr>
            <a:r>
              <a:rPr lang="uk-UA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місцеві громади;</a:t>
            </a:r>
          </a:p>
          <a:p>
            <a:pPr marL="342900" indent="-342900">
              <a:spcAft>
                <a:spcPts val="450"/>
              </a:spcAft>
              <a:buFontTx/>
              <a:buChar char="-"/>
            </a:pPr>
            <a:r>
              <a:rPr lang="uk-UA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інвестори;</a:t>
            </a:r>
          </a:p>
          <a:p>
            <a:pPr marL="342900" indent="-342900">
              <a:spcAft>
                <a:spcPts val="450"/>
              </a:spcAft>
              <a:buFontTx/>
              <a:buChar char="-"/>
            </a:pPr>
            <a:r>
              <a:rPr lang="uk-UA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кредитори;</a:t>
            </a:r>
          </a:p>
          <a:p>
            <a:pPr marL="342900" indent="-342900">
              <a:spcAft>
                <a:spcPts val="450"/>
              </a:spcAft>
              <a:buFontTx/>
              <a:buChar char="-"/>
            </a:pPr>
            <a:r>
              <a:rPr lang="uk-UA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 державної влади;</a:t>
            </a:r>
          </a:p>
          <a:p>
            <a:pPr marL="342900" indent="-342900">
              <a:spcAft>
                <a:spcPts val="450"/>
              </a:spcAft>
              <a:buFontTx/>
              <a:buChar char="-"/>
            </a:pPr>
            <a:r>
              <a:rPr lang="uk-UA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суб'єкти державного регулювання…</a:t>
            </a:r>
            <a:endParaRPr lang="ru-RU" sz="2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7897" y="4619625"/>
            <a:ext cx="819331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Контролюватиме </a:t>
            </a:r>
            <a:r>
              <a:rPr lang="uk-UA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суспільного </a:t>
            </a:r>
            <a:r>
              <a:rPr lang="uk-UA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нагляду</a:t>
            </a:r>
            <a:endParaRPr lang="en-US" sz="22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інші державні інституції </a:t>
            </a:r>
            <a:endParaRPr lang="ru-RU" sz="2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7" y="373291"/>
            <a:ext cx="2390137" cy="6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357" y="6070177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711738" y="99753"/>
            <a:ext cx="257694" cy="340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6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7819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9534" y="373291"/>
            <a:ext cx="6454466" cy="697600"/>
          </a:xfrm>
        </p:spPr>
        <p:txBody>
          <a:bodyPr vert="horz" lIns="68580" tIns="34290" rIns="68580" bIns="34290" rtlCol="0" anchor="t">
            <a:no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власників та керівників підприємств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698353"/>
              </p:ext>
            </p:extLst>
          </p:nvPr>
        </p:nvGraphicFramePr>
        <p:xfrm>
          <a:off x="894830" y="1949089"/>
          <a:ext cx="7446876" cy="3242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0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54530"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Порушення</a:t>
                      </a:r>
                      <a:r>
                        <a:rPr lang="ru-RU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порядку </a:t>
                      </a:r>
                      <a:r>
                        <a:rPr lang="ru-RU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оприлюднення</a:t>
                      </a:r>
                      <a:r>
                        <a:rPr lang="ru-RU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фінансової</a:t>
                      </a:r>
                      <a:r>
                        <a:rPr lang="ru-RU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звітності</a:t>
                      </a:r>
                      <a:r>
                        <a:rPr lang="ru-RU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разом з </a:t>
                      </a:r>
                      <a:r>
                        <a:rPr lang="ru-RU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аудиторським</a:t>
                      </a:r>
                      <a:r>
                        <a:rPr lang="ru-RU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звітом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3" marR="56063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uk-UA" sz="25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адмінштраф</a:t>
                      </a:r>
                      <a:endParaRPr lang="uk-UA" sz="25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5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5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r>
                        <a:rPr lang="ru-RU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</a:t>
                      </a:r>
                      <a:r>
                        <a:rPr lang="ru-RU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17000</a:t>
                      </a:r>
                      <a:r>
                        <a:rPr lang="uk-UA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34000 </a:t>
                      </a:r>
                      <a:r>
                        <a:rPr lang="ru-RU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грн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3" marR="56063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3" marR="56063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3" marR="56063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8809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Повторне</a:t>
                      </a:r>
                      <a:r>
                        <a:rPr lang="ru-RU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протягом</a:t>
                      </a:r>
                      <a:r>
                        <a:rPr lang="ru-RU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року </a:t>
                      </a:r>
                      <a:r>
                        <a:rPr lang="ru-RU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вчинення</a:t>
                      </a:r>
                      <a:r>
                        <a:rPr lang="ru-RU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порушення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3" marR="56063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</a:t>
                      </a:r>
                    </a:p>
                    <a:p>
                      <a:r>
                        <a:rPr lang="ru-RU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</a:t>
                      </a:r>
                      <a:r>
                        <a:rPr lang="ru-RU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34</a:t>
                      </a:r>
                      <a:r>
                        <a:rPr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000</a:t>
                      </a:r>
                      <a:r>
                        <a:rPr lang="uk-UA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 51</a:t>
                      </a:r>
                      <a:r>
                        <a:rPr lang="en-US" sz="25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000 </a:t>
                      </a:r>
                      <a:r>
                        <a:rPr lang="ru-RU" sz="25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грн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63" marR="56063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7" y="373291"/>
            <a:ext cx="2390137" cy="6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357" y="6070177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711738" y="99753"/>
            <a:ext cx="257694" cy="340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7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1122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2786" y="5199147"/>
            <a:ext cx="4001801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2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лимону отримати лимонад!</a:t>
            </a:r>
            <a:endParaRPr lang="ru-RU" sz="22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7" y="373291"/>
            <a:ext cx="2390137" cy="6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357" y="6070177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2689534" y="373292"/>
            <a:ext cx="6454466" cy="697599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2500" lnSpcReduction="10000"/>
          </a:bodyPr>
          <a:lstStyle>
            <a:lvl1pPr algn="ctr" defTabSz="457200">
              <a:spcBef>
                <a:spcPct val="0"/>
              </a:spcBef>
              <a:buNone/>
              <a:defRPr sz="3000" b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uk-UA" sz="2400" dirty="0"/>
              <a:t>Аудит – не банальне витрачання коштів, </a:t>
            </a:r>
          </a:p>
          <a:p>
            <a:r>
              <a:rPr lang="uk-UA" sz="2400" dirty="0"/>
              <a:t>а корисна інвестиція у:</a:t>
            </a:r>
            <a:endParaRPr lang="ru-RU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377142" y="2069613"/>
            <a:ext cx="6086475" cy="2918023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457200">
              <a:spcBef>
                <a:spcPct val="0"/>
              </a:spcBef>
              <a:buNone/>
              <a:defRPr sz="3000" b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uk-UA" sz="2550" b="0" dirty="0" smtClean="0"/>
              <a:t>покращення </a:t>
            </a:r>
            <a:r>
              <a:rPr lang="uk-UA" sz="2550" b="0" dirty="0"/>
              <a:t>економічної </a:t>
            </a:r>
            <a:r>
              <a:rPr lang="uk-UA" sz="2550" b="0" dirty="0" smtClean="0"/>
              <a:t>роботи</a:t>
            </a:r>
            <a:endParaRPr lang="en-US" sz="2550" b="0" dirty="0" smtClean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uk-UA" sz="2550" b="0" dirty="0" smtClean="0"/>
              <a:t>підвищення </a:t>
            </a:r>
            <a:r>
              <a:rPr lang="uk-UA" sz="2550" b="0" dirty="0"/>
              <a:t>інвестиційної </a:t>
            </a:r>
            <a:r>
              <a:rPr lang="uk-UA" sz="2550" b="0" dirty="0" smtClean="0"/>
              <a:t>привабливості</a:t>
            </a:r>
            <a:endParaRPr lang="en-US" sz="2550" b="0" dirty="0" smtClean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uk-UA" sz="2550" b="0" dirty="0"/>
              <a:t>усунення проблем у </a:t>
            </a:r>
            <a:r>
              <a:rPr lang="uk-UA" sz="2550" b="0" dirty="0" smtClean="0"/>
              <a:t>бізнес-процесах</a:t>
            </a:r>
            <a:endParaRPr lang="en-US" sz="2550" b="0" dirty="0" smtClean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uk-UA" sz="2550" b="0" dirty="0"/>
              <a:t>доповнення кредитної історії</a:t>
            </a:r>
            <a:endParaRPr lang="ru-RU" sz="2550" b="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uk-UA" sz="2550" b="0" dirty="0"/>
              <a:t>оперативне інформаційне забезпечення управління </a:t>
            </a:r>
            <a:r>
              <a:rPr lang="uk-UA" sz="2550" b="0" dirty="0" smtClean="0"/>
              <a:t>…</a:t>
            </a:r>
            <a:endParaRPr lang="ru-RU" sz="2550" b="0" dirty="0"/>
          </a:p>
        </p:txBody>
      </p:sp>
      <p:sp>
        <p:nvSpPr>
          <p:cNvPr id="7" name="TextBox 6"/>
          <p:cNvSpPr txBox="1"/>
          <p:nvPr/>
        </p:nvSpPr>
        <p:spPr>
          <a:xfrm>
            <a:off x="8711738" y="99753"/>
            <a:ext cx="257694" cy="340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8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6971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9534" y="373292"/>
            <a:ext cx="6454466" cy="697600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 аудиторська компанія здатна: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8515" y="1801627"/>
            <a:ext cx="8545485" cy="16966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14313" indent="-214313" algn="just">
              <a:buFont typeface="Wingdings" panose="05000000000000000000" pitchFamily="2" charset="2"/>
              <a:buChar char="ü"/>
            </a:pPr>
            <a:r>
              <a:rPr lang="uk-UA" sz="23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Показати</a:t>
            </a:r>
            <a:r>
              <a:rPr lang="uk-UA" sz="2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керівнику стан справ зі сторони, яку він не бачить</a:t>
            </a:r>
          </a:p>
          <a:p>
            <a:pPr marL="214313" indent="351000" algn="just">
              <a:buFont typeface="Wingdings" panose="05000000000000000000" pitchFamily="2" charset="2"/>
              <a:buChar char="q"/>
            </a:pPr>
            <a:r>
              <a:rPr lang="uk-UA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Компетентність кадрів</a:t>
            </a:r>
          </a:p>
          <a:p>
            <a:pPr marL="214313" indent="351000" algn="just">
              <a:buFont typeface="Wingdings" panose="05000000000000000000" pitchFamily="2" charset="2"/>
              <a:buChar char="q"/>
            </a:pPr>
            <a:r>
              <a:rPr lang="uk-UA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Результативність функціонування служб</a:t>
            </a:r>
          </a:p>
          <a:p>
            <a:pPr marL="214313" indent="351000" algn="just">
              <a:buFont typeface="Wingdings" panose="05000000000000000000" pitchFamily="2" charset="2"/>
              <a:buChar char="q"/>
            </a:pPr>
            <a:r>
              <a:rPr lang="uk-UA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 системи контролю</a:t>
            </a:r>
          </a:p>
          <a:p>
            <a:pPr marL="214313" indent="351000" algn="just">
              <a:buFont typeface="Wingdings" panose="05000000000000000000" pitchFamily="2" charset="2"/>
              <a:buChar char="q"/>
            </a:pPr>
            <a:r>
              <a:rPr lang="uk-UA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Його активи очима інвесторів і кредиторів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8515" y="3945914"/>
            <a:ext cx="8545485" cy="16966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14313" indent="-214313" algn="just">
              <a:buFont typeface="Wingdings" panose="05000000000000000000" pitchFamily="2" charset="2"/>
              <a:buChar char="ü"/>
            </a:pPr>
            <a:r>
              <a:rPr lang="uk-UA" sz="2325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Виконати </a:t>
            </a:r>
            <a:r>
              <a:rPr lang="uk-UA" sz="23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дорученням керівника:</a:t>
            </a:r>
          </a:p>
          <a:p>
            <a:pPr marL="214313" indent="351000" algn="just">
              <a:buFont typeface="Wingdings" panose="05000000000000000000" pitchFamily="2" charset="2"/>
              <a:buChar char="q"/>
            </a:pPr>
            <a:r>
              <a:rPr lang="uk-UA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 бізнесу для продажу чи інвестицій</a:t>
            </a:r>
          </a:p>
          <a:p>
            <a:pPr marL="214313" indent="351000" algn="just">
              <a:buFont typeface="Wingdings" panose="05000000000000000000" pitchFamily="2" charset="2"/>
              <a:buChar char="q"/>
            </a:pPr>
            <a:r>
              <a:rPr lang="uk-UA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з підвищення інвестиційної привабливості</a:t>
            </a:r>
          </a:p>
          <a:p>
            <a:pPr marL="214313" indent="351000" algn="just">
              <a:buFont typeface="Wingdings" panose="05000000000000000000" pitchFamily="2" charset="2"/>
              <a:buChar char="q"/>
            </a:pPr>
            <a:r>
              <a:rPr lang="uk-UA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 податкової й облікової політики</a:t>
            </a:r>
          </a:p>
          <a:p>
            <a:pPr marL="214313" indent="351000" algn="just">
              <a:buFont typeface="Wingdings" panose="05000000000000000000" pitchFamily="2" charset="2"/>
              <a:buChar char="q"/>
            </a:pPr>
            <a:r>
              <a:rPr lang="uk-UA" sz="20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 персоналу</a:t>
            </a:r>
            <a:r>
              <a:rPr lang="uk-UA" sz="20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uk-UA" sz="202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97" y="373291"/>
            <a:ext cx="2390137" cy="6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0" descr="E:\Job\International Institut of Audit LLC\Logo\DF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357" y="6070177"/>
            <a:ext cx="2002859" cy="63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711738" y="99753"/>
            <a:ext cx="257694" cy="340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9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27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1052</TotalTime>
  <Words>667</Words>
  <Application>Microsoft Office PowerPoint</Application>
  <PresentationFormat>Экран (4:3)</PresentationFormat>
  <Paragraphs>157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Обов'язковий аудит підприємств, які представляють суспільний інтерес </vt:lpstr>
      <vt:lpstr>Які середні підприємства мають проходити аудит?</vt:lpstr>
      <vt:lpstr>Необхідність формування окремого Звіту про управління</vt:lpstr>
      <vt:lpstr>Річну фінансову звітність разом з аудиторським висновком</vt:lpstr>
      <vt:lpstr>Кому потрібне оприлюднення результатів аудиту?</vt:lpstr>
      <vt:lpstr>Відповідальність власників та керівників підприємств </vt:lpstr>
      <vt:lpstr>Презентация PowerPoint</vt:lpstr>
      <vt:lpstr>Професійна аудиторська компанія здатна:</vt:lpstr>
      <vt:lpstr>Цінною є здатність аудиторської компанії обслуговувати комплексно:</vt:lpstr>
      <vt:lpstr>Як обрати аудиторську фірму?</vt:lpstr>
      <vt:lpstr>Статистика аудиторських фірм в Україні</vt:lpstr>
      <vt:lpstr>Ієрархія аудиторських фірм в Україні </vt:lpstr>
      <vt:lpstr>Презентация PowerPoint</vt:lpstr>
      <vt:lpstr>Отже, потрібно починати!</vt:lpstr>
      <vt:lpstr>Чому обирають  Міжнародний інститут аудиту DFK?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Борис Мельничук</cp:lastModifiedBy>
  <cp:revision>259</cp:revision>
  <dcterms:created xsi:type="dcterms:W3CDTF">2018-08-27T12:57:05Z</dcterms:created>
  <dcterms:modified xsi:type="dcterms:W3CDTF">2018-09-04T12:29:37Z</dcterms:modified>
</cp:coreProperties>
</file>