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5" r:id="rId3"/>
    <p:sldId id="276" r:id="rId4"/>
    <p:sldId id="282" r:id="rId5"/>
    <p:sldId id="277" r:id="rId6"/>
    <p:sldId id="278" r:id="rId7"/>
    <p:sldId id="283" r:id="rId8"/>
    <p:sldId id="279" r:id="rId9"/>
    <p:sldId id="284" r:id="rId10"/>
    <p:sldId id="280" r:id="rId11"/>
    <p:sldId id="281" r:id="rId12"/>
    <p:sldId id="288" r:id="rId13"/>
    <p:sldId id="289" r:id="rId14"/>
    <p:sldId id="287" r:id="rId15"/>
    <p:sldId id="286" r:id="rId16"/>
    <p:sldId id="290" r:id="rId17"/>
    <p:sldId id="268" r:id="rId18"/>
    <p:sldId id="269" r:id="rId19"/>
    <p:sldId id="270" r:id="rId20"/>
    <p:sldId id="271" r:id="rId21"/>
    <p:sldId id="272" r:id="rId22"/>
    <p:sldId id="273" r:id="rId23"/>
    <p:sldId id="291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6" d="100"/>
          <a:sy n="36" d="100"/>
        </p:scale>
        <p:origin x="96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5D278-2AE3-4FE4-81B7-929187166DEE}" type="datetimeFigureOut">
              <a:rPr lang="ru-RU" smtClean="0"/>
              <a:pPr/>
              <a:t>07.09.2018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2A3-3191-4E16-BAFC-DCDCA6823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5D278-2AE3-4FE4-81B7-929187166DEE}" type="datetimeFigureOut">
              <a:rPr lang="ru-RU" smtClean="0"/>
              <a:pPr/>
              <a:t>07.09.2018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2A3-3191-4E16-BAFC-DCDCA6823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5D278-2AE3-4FE4-81B7-929187166DEE}" type="datetimeFigureOut">
              <a:rPr lang="ru-RU" smtClean="0"/>
              <a:pPr/>
              <a:t>07.09.2018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2A3-3191-4E16-BAFC-DCDCA6823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5D278-2AE3-4FE4-81B7-929187166DEE}" type="datetimeFigureOut">
              <a:rPr lang="ru-RU" smtClean="0"/>
              <a:pPr/>
              <a:t>07.09.2018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2A3-3191-4E16-BAFC-DCDCA6823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5D278-2AE3-4FE4-81B7-929187166DEE}" type="datetimeFigureOut">
              <a:rPr lang="ru-RU" smtClean="0"/>
              <a:pPr/>
              <a:t>07.09.2018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2A3-3191-4E16-BAFC-DCDCA6823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5D278-2AE3-4FE4-81B7-929187166DEE}" type="datetimeFigureOut">
              <a:rPr lang="ru-RU" smtClean="0"/>
              <a:pPr/>
              <a:t>07.09.2018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2A3-3191-4E16-BAFC-DCDCA6823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5D278-2AE3-4FE4-81B7-929187166DEE}" type="datetimeFigureOut">
              <a:rPr lang="ru-RU" smtClean="0"/>
              <a:pPr/>
              <a:t>07.09.2018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2A3-3191-4E16-BAFC-DCDCA6823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5D278-2AE3-4FE4-81B7-929187166DEE}" type="datetimeFigureOut">
              <a:rPr lang="ru-RU" smtClean="0"/>
              <a:pPr/>
              <a:t>07.09.2018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2A3-3191-4E16-BAFC-DCDCA6823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5D278-2AE3-4FE4-81B7-929187166DEE}" type="datetimeFigureOut">
              <a:rPr lang="ru-RU" smtClean="0"/>
              <a:pPr/>
              <a:t>07.09.2018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2A3-3191-4E16-BAFC-DCDCA6823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5D278-2AE3-4FE4-81B7-929187166DEE}" type="datetimeFigureOut">
              <a:rPr lang="ru-RU" smtClean="0"/>
              <a:pPr/>
              <a:t>07.09.2018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2A3-3191-4E16-BAFC-DCDCA6823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5D278-2AE3-4FE4-81B7-929187166DEE}" type="datetimeFigureOut">
              <a:rPr lang="ru-RU" smtClean="0"/>
              <a:pPr/>
              <a:t>07.09.2018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2A3-3191-4E16-BAFC-DCDCA6823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5D278-2AE3-4FE4-81B7-929187166DEE}" type="datetimeFigureOut">
              <a:rPr lang="ru-RU" smtClean="0"/>
              <a:pPr/>
              <a:t>07.09.2018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852A3-3191-4E16-BAFC-DCDCA6823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92494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/>
            </a:r>
            <a:br>
              <a:rPr lang="ru-RU" b="1" dirty="0">
                <a:solidFill>
                  <a:schemeClr val="accent6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Як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зробити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кооперацію</a:t>
            </a:r>
            <a:r>
              <a:rPr lang="uk-UA" b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/>
            </a:r>
            <a:br>
              <a:rPr lang="uk-UA" b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</a:br>
            <a:r>
              <a:rPr lang="uk-UA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дієвою</a:t>
            </a: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?</a:t>
            </a:r>
            <a:r>
              <a:rPr lang="uk-UA" b="1" dirty="0">
                <a:latin typeface="Cambria Math" pitchFamily="18" charset="0"/>
                <a:ea typeface="Cambria Math" pitchFamily="18" charset="0"/>
              </a:rPr>
              <a:t/>
            </a:r>
            <a:br>
              <a:rPr lang="uk-UA" b="1" dirty="0">
                <a:latin typeface="Cambria Math" pitchFamily="18" charset="0"/>
                <a:ea typeface="Cambria Math" pitchFamily="18" charset="0"/>
              </a:rPr>
            </a:br>
            <a:r>
              <a:rPr lang="uk-UA" b="1" dirty="0">
                <a:latin typeface="Cambria Math" pitchFamily="18" charset="0"/>
                <a:ea typeface="Cambria Math" pitchFamily="18" charset="0"/>
              </a:rPr>
              <a:t/>
            </a:r>
            <a:br>
              <a:rPr lang="uk-UA" b="1" dirty="0">
                <a:latin typeface="Cambria Math" pitchFamily="18" charset="0"/>
                <a:ea typeface="Cambria Math" pitchFamily="18" charset="0"/>
              </a:rPr>
            </a:br>
            <a:r>
              <a:rPr lang="uk-UA" b="1" dirty="0">
                <a:latin typeface="Cambria Math" pitchFamily="18" charset="0"/>
                <a:ea typeface="Cambria Math" pitchFamily="18" charset="0"/>
              </a:rPr>
              <a:t> </a:t>
            </a:r>
            <a:endParaRPr lang="ru-RU" b="1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6751" y="1"/>
            <a:ext cx="4637249" cy="1142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 smtClean="0">
                <a:solidFill>
                  <a:srgbClr val="B2B2B2"/>
                </a:solidFill>
              </a:rPr>
              <a:t>Нарада-семінар керівників підприємств членів </a:t>
            </a:r>
            <a:r>
              <a:rPr lang="uk-UA" sz="1600" b="1" dirty="0" err="1" smtClean="0">
                <a:solidFill>
                  <a:srgbClr val="B2B2B2"/>
                </a:solidFill>
              </a:rPr>
              <a:t>ГС</a:t>
            </a:r>
            <a:r>
              <a:rPr lang="uk-UA" sz="1600" b="1" dirty="0" smtClean="0">
                <a:solidFill>
                  <a:srgbClr val="B2B2B2"/>
                </a:solidFill>
              </a:rPr>
              <a:t> АСУ</a:t>
            </a:r>
            <a:endParaRPr lang="uk-UA" sz="1600" b="1" dirty="0">
              <a:solidFill>
                <a:srgbClr val="B2B2B2"/>
              </a:solidFill>
            </a:endParaRPr>
          </a:p>
          <a:p>
            <a:pPr algn="ctr"/>
            <a:r>
              <a:rPr lang="uk-UA" sz="1200" b="1" i="1" dirty="0" smtClean="0">
                <a:solidFill>
                  <a:srgbClr val="B2B2B2"/>
                </a:solidFill>
              </a:rPr>
              <a:t>7 вересня </a:t>
            </a:r>
            <a:r>
              <a:rPr lang="ru-RU" sz="1200" b="1" i="1" dirty="0" smtClean="0">
                <a:solidFill>
                  <a:srgbClr val="B2B2B2"/>
                </a:solidFill>
              </a:rPr>
              <a:t>2018 </a:t>
            </a:r>
            <a:r>
              <a:rPr lang="ru-RU" sz="1200" b="1" i="1" dirty="0">
                <a:solidFill>
                  <a:srgbClr val="B2B2B2"/>
                </a:solidFill>
              </a:rPr>
              <a:t>року, </a:t>
            </a:r>
            <a:r>
              <a:rPr lang="ru-RU" sz="1200" b="1" i="1" dirty="0" smtClean="0">
                <a:solidFill>
                  <a:srgbClr val="B2B2B2"/>
                </a:solidFill>
              </a:rPr>
              <a:t>«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Райський</a:t>
            </a:r>
            <a:r>
              <a:rPr lang="ru-RU" sz="1200" b="1" i="1" dirty="0" smtClean="0">
                <a:solidFill>
                  <a:srgbClr val="B2B2B2"/>
                </a:solidFill>
              </a:rPr>
              <a:t> сад»</a:t>
            </a:r>
            <a:endParaRPr lang="ru-RU" sz="1200" b="1" i="1" dirty="0">
              <a:solidFill>
                <a:srgbClr val="B2B2B2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0" y="6072206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40130"/>
            <a:ext cx="8229600" cy="857256"/>
          </a:xfrm>
        </p:spPr>
        <p:txBody>
          <a:bodyPr>
            <a:normAutofit/>
          </a:bodyPr>
          <a:lstStyle/>
          <a:p>
            <a:r>
              <a:rPr lang="uk-UA" sz="3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Оподаткування</a:t>
            </a:r>
            <a:endParaRPr lang="ru-RU" sz="3000" b="1" dirty="0">
              <a:latin typeface="Cambria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одержимое 2"/>
          <p:cNvSpPr txBox="1">
            <a:spLocks/>
          </p:cNvSpPr>
          <p:nvPr/>
        </p:nvSpPr>
        <p:spPr>
          <a:xfrm>
            <a:off x="539552" y="1916832"/>
            <a:ext cx="8229600" cy="446449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lvl="0">
              <a:spcBef>
                <a:spcPts val="600"/>
              </a:spcBef>
              <a:defRPr/>
            </a:pPr>
            <a:r>
              <a:rPr lang="uk-UA" sz="2800" b="1" dirty="0" smtClean="0">
                <a:solidFill>
                  <a:srgbClr val="C00000"/>
                </a:solidFill>
              </a:rPr>
              <a:t>Виплати на пай</a:t>
            </a:r>
          </a:p>
          <a:p>
            <a:pPr lvl="0">
              <a:spcBef>
                <a:spcPts val="600"/>
              </a:spcBef>
              <a:defRPr/>
            </a:pPr>
            <a:endParaRPr lang="uk-UA" sz="800" b="1" dirty="0" smtClean="0"/>
          </a:p>
          <a:p>
            <a:pPr lvl="0">
              <a:spcBef>
                <a:spcPts val="600"/>
              </a:spcBef>
              <a:defRPr/>
            </a:pPr>
            <a:r>
              <a:rPr lang="uk-UA" sz="2800" b="1" dirty="0" smtClean="0"/>
              <a:t>Фізичні особи</a:t>
            </a:r>
          </a:p>
          <a:p>
            <a:pPr lvl="0">
              <a:spcBef>
                <a:spcPts val="600"/>
              </a:spcBef>
              <a:defRPr/>
            </a:pPr>
            <a:r>
              <a:rPr lang="uk-UA" sz="700" b="1" dirty="0" smtClean="0"/>
              <a:t> </a:t>
            </a:r>
          </a:p>
          <a:p>
            <a:pPr marL="457200" lvl="0" indent="-4572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uk-UA" sz="2800" b="1" dirty="0" smtClean="0"/>
              <a:t>Стаття 165. Доходи, які не включаються до розрахунку загального місячного (річного) оподатковуваного доходу</a:t>
            </a:r>
          </a:p>
          <a:p>
            <a:pPr lvl="0">
              <a:spcBef>
                <a:spcPts val="600"/>
              </a:spcBef>
              <a:defRPr/>
            </a:pPr>
            <a:r>
              <a:rPr lang="uk-UA" sz="2800" b="1" dirty="0" smtClean="0"/>
              <a:t>165.1.48. кооперативні виплати члену </a:t>
            </a:r>
            <a:r>
              <a:rPr lang="uk-UA" sz="2800" b="1" dirty="0" smtClean="0">
                <a:solidFill>
                  <a:srgbClr val="FF0000"/>
                </a:solidFill>
              </a:rPr>
              <a:t>виробничого </a:t>
            </a:r>
            <a:r>
              <a:rPr lang="uk-UA" sz="2800" b="1" dirty="0" smtClean="0"/>
              <a:t>сільськогосподарського кооперативу, члену сільськогосподарського </a:t>
            </a:r>
            <a:r>
              <a:rPr lang="uk-UA" sz="2800" b="1" dirty="0" smtClean="0">
                <a:solidFill>
                  <a:srgbClr val="FF0000"/>
                </a:solidFill>
              </a:rPr>
              <a:t>обслуговуючого </a:t>
            </a:r>
            <a:r>
              <a:rPr lang="uk-UA" sz="2800" b="1" dirty="0" smtClean="0"/>
              <a:t>кооперативу, а також кошти, що повертаються члену сільськогосподарського обслуговуючого кооперативу внаслідок надлишково сплаченої ним вартості послуг, наданих кооперативом;</a:t>
            </a:r>
          </a:p>
          <a:p>
            <a:pPr lvl="0">
              <a:spcBef>
                <a:spcPts val="600"/>
              </a:spcBef>
              <a:defRPr/>
            </a:pPr>
            <a:r>
              <a:rPr lang="uk-UA" sz="2800" b="1" i="1" dirty="0" smtClean="0"/>
              <a:t>{Абзац перший підпункту 165.1.48 пункту 165.1 статті 165 із змінами, внесеними згідно </a:t>
            </a:r>
            <a:r>
              <a:rPr lang="uk-UA" sz="2800" b="1" i="1" dirty="0" err="1" smtClean="0"/>
              <a:t>ізЗаконом</a:t>
            </a:r>
            <a:r>
              <a:rPr lang="uk-UA" sz="2800" b="1" i="1" dirty="0" smtClean="0"/>
              <a:t> № 2497-VIII </a:t>
            </a:r>
            <a:r>
              <a:rPr lang="uk-UA" sz="2800" b="1" i="1" dirty="0" smtClean="0">
                <a:solidFill>
                  <a:srgbClr val="FF0000"/>
                </a:solidFill>
              </a:rPr>
              <a:t>від 10.07.2018</a:t>
            </a:r>
            <a:r>
              <a:rPr lang="uk-UA" sz="2800" b="1" i="1" dirty="0" smtClean="0"/>
              <a:t>}</a:t>
            </a: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 smtClean="0">
                <a:solidFill>
                  <a:srgbClr val="B2B2B2"/>
                </a:solidFill>
              </a:rPr>
              <a:t>Нарада-семінар керівників підприємств членів </a:t>
            </a:r>
            <a:r>
              <a:rPr lang="uk-UA" sz="1600" b="1" dirty="0" err="1" smtClean="0">
                <a:solidFill>
                  <a:srgbClr val="B2B2B2"/>
                </a:solidFill>
              </a:rPr>
              <a:t>ГС</a:t>
            </a:r>
            <a:r>
              <a:rPr lang="uk-UA" sz="1600" b="1" dirty="0" smtClean="0">
                <a:solidFill>
                  <a:srgbClr val="B2B2B2"/>
                </a:solidFill>
              </a:rPr>
              <a:t> АСУ</a:t>
            </a:r>
            <a:endParaRPr lang="uk-UA" sz="1600" b="1" dirty="0">
              <a:solidFill>
                <a:srgbClr val="B2B2B2"/>
              </a:solidFill>
            </a:endParaRPr>
          </a:p>
          <a:p>
            <a:pPr algn="ctr"/>
            <a:r>
              <a:rPr lang="uk-UA" sz="1200" b="1" i="1" dirty="0" smtClean="0">
                <a:solidFill>
                  <a:srgbClr val="B2B2B2"/>
                </a:solidFill>
              </a:rPr>
              <a:t>7 вересня </a:t>
            </a:r>
            <a:r>
              <a:rPr lang="ru-RU" sz="1200" b="1" i="1" dirty="0" smtClean="0">
                <a:solidFill>
                  <a:srgbClr val="B2B2B2"/>
                </a:solidFill>
              </a:rPr>
              <a:t>2018 </a:t>
            </a:r>
            <a:r>
              <a:rPr lang="ru-RU" sz="1200" b="1" i="1" dirty="0">
                <a:solidFill>
                  <a:srgbClr val="B2B2B2"/>
                </a:solidFill>
              </a:rPr>
              <a:t>року, </a:t>
            </a:r>
            <a:r>
              <a:rPr lang="ru-RU" sz="1200" b="1" i="1" dirty="0" smtClean="0">
                <a:solidFill>
                  <a:srgbClr val="B2B2B2"/>
                </a:solidFill>
              </a:rPr>
              <a:t>«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Райський</a:t>
            </a:r>
            <a:r>
              <a:rPr lang="ru-RU" sz="1200" b="1" i="1" dirty="0" smtClean="0">
                <a:solidFill>
                  <a:srgbClr val="B2B2B2"/>
                </a:solidFill>
              </a:rPr>
              <a:t> сад»</a:t>
            </a:r>
            <a:endParaRPr lang="ru-RU" sz="1200" b="1" i="1" dirty="0">
              <a:solidFill>
                <a:srgbClr val="B2B2B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606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97224"/>
            <a:ext cx="8229600" cy="857256"/>
          </a:xfrm>
        </p:spPr>
        <p:txBody>
          <a:bodyPr>
            <a:normAutofit/>
          </a:bodyPr>
          <a:lstStyle/>
          <a:p>
            <a:r>
              <a:rPr lang="uk-UA" sz="3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Оподаткування</a:t>
            </a:r>
            <a:endParaRPr lang="ru-RU" sz="3000" b="1" dirty="0">
              <a:latin typeface="Cambria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одержимое 2"/>
          <p:cNvSpPr txBox="1">
            <a:spLocks/>
          </p:cNvSpPr>
          <p:nvPr/>
        </p:nvSpPr>
        <p:spPr>
          <a:xfrm>
            <a:off x="685800" y="1441016"/>
            <a:ext cx="8229600" cy="5416984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lvl="0">
              <a:spcBef>
                <a:spcPts val="600"/>
              </a:spcBef>
              <a:defRPr/>
            </a:pPr>
            <a:r>
              <a:rPr lang="uk-UA" sz="4400" b="1" dirty="0" smtClean="0">
                <a:solidFill>
                  <a:srgbClr val="C00000"/>
                </a:solidFill>
              </a:rPr>
              <a:t>Виплати на пай</a:t>
            </a:r>
          </a:p>
          <a:p>
            <a:pPr lvl="0">
              <a:spcBef>
                <a:spcPts val="600"/>
              </a:spcBef>
              <a:defRPr/>
            </a:pPr>
            <a:endParaRPr lang="uk-UA" sz="600" b="1" dirty="0" smtClean="0"/>
          </a:p>
          <a:p>
            <a:pPr lvl="0">
              <a:spcBef>
                <a:spcPts val="600"/>
              </a:spcBef>
              <a:defRPr/>
            </a:pPr>
            <a:r>
              <a:rPr lang="uk-UA" sz="4200" b="1" dirty="0" smtClean="0"/>
              <a:t>Юридичні особи</a:t>
            </a:r>
          </a:p>
          <a:p>
            <a:pPr lvl="0">
              <a:spcBef>
                <a:spcPts val="600"/>
              </a:spcBef>
              <a:defRPr/>
            </a:pPr>
            <a:r>
              <a:rPr lang="uk-UA" sz="900" b="1" dirty="0" smtClean="0"/>
              <a:t> </a:t>
            </a:r>
          </a:p>
          <a:p>
            <a:r>
              <a:rPr lang="uk-UA" sz="2800" i="1" dirty="0" smtClean="0">
                <a:solidFill>
                  <a:schemeClr val="accent6">
                    <a:lumMod val="50000"/>
                  </a:schemeClr>
                </a:solidFill>
              </a:rPr>
              <a:t>Податок на прибуток: </a:t>
            </a:r>
            <a:r>
              <a:rPr lang="uk-UA" sz="2800" dirty="0" smtClean="0"/>
              <a:t>140.4. Фінансовий результат до оподаткування зменшується: 140.4.1. </a:t>
            </a:r>
            <a:r>
              <a:rPr lang="uk-UA" sz="2800" b="1" dirty="0" smtClean="0">
                <a:solidFill>
                  <a:srgbClr val="FF0000"/>
                </a:solidFill>
              </a:rPr>
              <a:t>на суму нарахованих доходів </a:t>
            </a:r>
            <a:r>
              <a:rPr lang="uk-UA" sz="2800" dirty="0" smtClean="0"/>
              <a:t>від участі в капіталі інших платників податку на прибуток підприємств, платників єдиного податку та на суму нарахованих доходів у вигляді дивідендів, що підлягають виплаті на його користь від інших платників цього податку</a:t>
            </a:r>
          </a:p>
          <a:p>
            <a:endParaRPr lang="uk-UA" sz="2800" dirty="0" smtClean="0"/>
          </a:p>
          <a:p>
            <a:r>
              <a:rPr lang="uk-UA" sz="2800" i="1" dirty="0" err="1" smtClean="0">
                <a:solidFill>
                  <a:schemeClr val="accent6">
                    <a:lumMod val="50000"/>
                  </a:schemeClr>
                </a:solidFill>
              </a:rPr>
              <a:t>ПДВ</a:t>
            </a:r>
            <a:r>
              <a:rPr lang="uk-UA" sz="2800" i="1" dirty="0" smtClean="0">
                <a:solidFill>
                  <a:schemeClr val="accent6">
                    <a:lumMod val="50000"/>
                  </a:schemeClr>
                </a:solidFill>
              </a:rPr>
              <a:t>: </a:t>
            </a:r>
            <a:r>
              <a:rPr lang="uk-UA" sz="2800" dirty="0" smtClean="0"/>
              <a:t>185.1. Об'єктом оподаткування є операції платників податку з: </a:t>
            </a:r>
          </a:p>
          <a:p>
            <a:r>
              <a:rPr lang="uk-UA" sz="2800" dirty="0" smtClean="0"/>
              <a:t>а) постачання товарів, місце постачання яких розташоване на митній території України, відповідно до статті 186 цього Кодексу, у тому числі </a:t>
            </a:r>
            <a:r>
              <a:rPr lang="uk-UA" sz="2800" b="1" dirty="0" smtClean="0">
                <a:solidFill>
                  <a:srgbClr val="FF0000"/>
                </a:solidFill>
              </a:rPr>
              <a:t>операції з безоплатної передачі </a:t>
            </a:r>
            <a:r>
              <a:rPr lang="uk-UA" sz="2800" dirty="0" smtClean="0"/>
              <a:t>та з передачі права власності на об'єкти застави позичальнику (кредитору), на товари, що передаються на умовах товарного кредиту, а також з передачі об'єкта фінансового лізингу в користування лізингоотримувачу/орендарю;</a:t>
            </a:r>
          </a:p>
          <a:p>
            <a:r>
              <a:rPr lang="uk-UA" sz="2800" dirty="0" smtClean="0"/>
              <a:t>196.1. </a:t>
            </a:r>
            <a:r>
              <a:rPr lang="uk-UA" sz="2800" b="1" dirty="0" smtClean="0"/>
              <a:t>Не є об'єктом оподаткування </a:t>
            </a:r>
            <a:r>
              <a:rPr lang="uk-UA" sz="2800" dirty="0" smtClean="0"/>
              <a:t>операції з: </a:t>
            </a:r>
          </a:p>
          <a:p>
            <a:r>
              <a:rPr lang="uk-UA" sz="2800" dirty="0" smtClean="0"/>
              <a:t>196.1.6. виплат у грошовій формі заробітної плати (інших прирівняних до неї виплат), а також пенсій, стипендій, субсидій, дотацій за рахунок бюджетів або Пенсійного фонду України чи інших фондів загальнообов'язкового соціального страхування (</a:t>
            </a:r>
            <a:r>
              <a:rPr lang="uk-UA" sz="2800" dirty="0" smtClean="0">
                <a:solidFill>
                  <a:srgbClr val="C00000"/>
                </a:solidFill>
              </a:rPr>
              <a:t>крім тих, що надаються у майновій формі</a:t>
            </a:r>
            <a:r>
              <a:rPr lang="uk-UA" sz="2800" dirty="0" smtClean="0"/>
              <a:t>); </a:t>
            </a:r>
            <a:r>
              <a:rPr lang="uk-UA" sz="2800" b="1" dirty="0" smtClean="0">
                <a:solidFill>
                  <a:srgbClr val="FF0000"/>
                </a:solidFill>
              </a:rPr>
              <a:t>виплат дивідендів, роялті </a:t>
            </a:r>
            <a:r>
              <a:rPr lang="uk-UA" sz="2800" dirty="0" smtClean="0">
                <a:solidFill>
                  <a:srgbClr val="FF0000"/>
                </a:solidFill>
              </a:rPr>
              <a:t>у грошовій формі </a:t>
            </a:r>
            <a:r>
              <a:rPr lang="uk-UA" sz="2800" dirty="0" smtClean="0"/>
              <a:t>або у вигляді цінних паперів, які здійснюються емітентом;</a:t>
            </a:r>
          </a:p>
          <a:p>
            <a:pPr lvl="0">
              <a:spcBef>
                <a:spcPts val="600"/>
              </a:spcBef>
              <a:defRPr/>
            </a:pPr>
            <a:r>
              <a:rPr lang="uk-UA" sz="2800" dirty="0" smtClean="0"/>
              <a:t>14.1.159. </a:t>
            </a:r>
            <a:r>
              <a:rPr lang="uk-UA" sz="2800" dirty="0" smtClean="0">
                <a:solidFill>
                  <a:schemeClr val="accent6">
                    <a:lumMod val="50000"/>
                  </a:schemeClr>
                </a:solidFill>
              </a:rPr>
              <a:t>(трансфертне ціноутворення) </a:t>
            </a:r>
            <a:r>
              <a:rPr lang="uk-UA" sz="2800" dirty="0" smtClean="0"/>
              <a:t>пов’язані особи: одна юридична особа володіє корпоративними правами іншої юридичної особи у розмірі </a:t>
            </a:r>
            <a:r>
              <a:rPr lang="uk-UA" sz="2800" b="1" dirty="0" smtClean="0">
                <a:solidFill>
                  <a:srgbClr val="FF0000"/>
                </a:solidFill>
              </a:rPr>
              <a:t>20 і більше відсотків</a:t>
            </a:r>
            <a:r>
              <a:rPr lang="uk-UA" sz="2800" dirty="0" smtClean="0"/>
              <a:t>;</a:t>
            </a:r>
            <a:endParaRPr lang="uk-UA" sz="2800" dirty="0" smtClean="0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 smtClean="0">
                <a:solidFill>
                  <a:srgbClr val="B2B2B2"/>
                </a:solidFill>
              </a:rPr>
              <a:t>Нарада-семінар керівників підприємств членів </a:t>
            </a:r>
            <a:r>
              <a:rPr lang="uk-UA" sz="1600" b="1" dirty="0" err="1" smtClean="0">
                <a:solidFill>
                  <a:srgbClr val="B2B2B2"/>
                </a:solidFill>
              </a:rPr>
              <a:t>ГС</a:t>
            </a:r>
            <a:r>
              <a:rPr lang="uk-UA" sz="1600" b="1" dirty="0" smtClean="0">
                <a:solidFill>
                  <a:srgbClr val="B2B2B2"/>
                </a:solidFill>
              </a:rPr>
              <a:t> АСУ</a:t>
            </a:r>
            <a:endParaRPr lang="uk-UA" sz="1600" b="1" dirty="0">
              <a:solidFill>
                <a:srgbClr val="B2B2B2"/>
              </a:solidFill>
            </a:endParaRPr>
          </a:p>
          <a:p>
            <a:pPr algn="ctr"/>
            <a:r>
              <a:rPr lang="uk-UA" sz="1200" b="1" i="1" dirty="0" smtClean="0">
                <a:solidFill>
                  <a:srgbClr val="B2B2B2"/>
                </a:solidFill>
              </a:rPr>
              <a:t>7 вересня </a:t>
            </a:r>
            <a:r>
              <a:rPr lang="ru-RU" sz="1200" b="1" i="1" dirty="0" smtClean="0">
                <a:solidFill>
                  <a:srgbClr val="B2B2B2"/>
                </a:solidFill>
              </a:rPr>
              <a:t>2018 </a:t>
            </a:r>
            <a:r>
              <a:rPr lang="ru-RU" sz="1200" b="1" i="1" dirty="0">
                <a:solidFill>
                  <a:srgbClr val="B2B2B2"/>
                </a:solidFill>
              </a:rPr>
              <a:t>року, </a:t>
            </a:r>
            <a:r>
              <a:rPr lang="ru-RU" sz="1200" b="1" i="1" dirty="0" smtClean="0">
                <a:solidFill>
                  <a:srgbClr val="B2B2B2"/>
                </a:solidFill>
              </a:rPr>
              <a:t>«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Райський</a:t>
            </a:r>
            <a:r>
              <a:rPr lang="ru-RU" sz="1200" b="1" i="1" dirty="0" smtClean="0">
                <a:solidFill>
                  <a:srgbClr val="B2B2B2"/>
                </a:solidFill>
              </a:rPr>
              <a:t> сад»</a:t>
            </a:r>
            <a:endParaRPr lang="ru-RU" sz="1200" b="1" i="1" dirty="0">
              <a:solidFill>
                <a:srgbClr val="B2B2B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675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75218"/>
            <a:ext cx="8496944" cy="857256"/>
          </a:xfrm>
        </p:spPr>
        <p:txBody>
          <a:bodyPr>
            <a:normAutofit/>
          </a:bodyPr>
          <a:lstStyle/>
          <a:p>
            <a:r>
              <a:rPr lang="uk-UA" sz="3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Який кооператив?</a:t>
            </a:r>
            <a:endParaRPr lang="ru-RU" sz="3000" b="1" dirty="0">
              <a:latin typeface="Cambria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одержимое 2"/>
          <p:cNvSpPr txBox="1">
            <a:spLocks/>
          </p:cNvSpPr>
          <p:nvPr/>
        </p:nvSpPr>
        <p:spPr>
          <a:xfrm>
            <a:off x="323528" y="2279022"/>
            <a:ext cx="8229600" cy="3379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uk-UA" sz="2800" b="1" dirty="0" smtClean="0"/>
              <a:t>Виробничий </a:t>
            </a:r>
          </a:p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uk-UA" sz="2800" b="1" dirty="0" smtClean="0"/>
              <a:t>Обслуговуючий</a:t>
            </a:r>
          </a:p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uk-UA" sz="2800" b="1" dirty="0"/>
              <a:t>Споживчий</a:t>
            </a:r>
            <a:endParaRPr lang="uk-UA" sz="2800" b="1" dirty="0" smtClean="0"/>
          </a:p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uk-UA" sz="1000" b="1" dirty="0"/>
          </a:p>
          <a:p>
            <a:pPr lvl="0" algn="ctr">
              <a:spcBef>
                <a:spcPct val="20000"/>
              </a:spcBef>
              <a:defRPr/>
            </a:pPr>
            <a:r>
              <a:rPr lang="uk-UA" sz="2800" b="1" dirty="0" smtClean="0">
                <a:solidFill>
                  <a:srgbClr val="FF0000"/>
                </a:solidFill>
              </a:rPr>
              <a:t>Не все так однозначно</a:t>
            </a: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 smtClean="0">
                <a:solidFill>
                  <a:srgbClr val="B2B2B2"/>
                </a:solidFill>
              </a:rPr>
              <a:t>Нарада-семінар керівників підприємств членів </a:t>
            </a:r>
            <a:r>
              <a:rPr lang="uk-UA" sz="1600" b="1" dirty="0" err="1" smtClean="0">
                <a:solidFill>
                  <a:srgbClr val="B2B2B2"/>
                </a:solidFill>
              </a:rPr>
              <a:t>ГС</a:t>
            </a:r>
            <a:r>
              <a:rPr lang="uk-UA" sz="1600" b="1" dirty="0" smtClean="0">
                <a:solidFill>
                  <a:srgbClr val="B2B2B2"/>
                </a:solidFill>
              </a:rPr>
              <a:t> АСУ</a:t>
            </a:r>
            <a:endParaRPr lang="uk-UA" sz="1600" b="1" dirty="0">
              <a:solidFill>
                <a:srgbClr val="B2B2B2"/>
              </a:solidFill>
            </a:endParaRPr>
          </a:p>
          <a:p>
            <a:pPr algn="ctr"/>
            <a:r>
              <a:rPr lang="uk-UA" sz="1200" b="1" i="1" dirty="0" smtClean="0">
                <a:solidFill>
                  <a:srgbClr val="B2B2B2"/>
                </a:solidFill>
              </a:rPr>
              <a:t>7 вересня </a:t>
            </a:r>
            <a:r>
              <a:rPr lang="ru-RU" sz="1200" b="1" i="1" dirty="0" smtClean="0">
                <a:solidFill>
                  <a:srgbClr val="B2B2B2"/>
                </a:solidFill>
              </a:rPr>
              <a:t>2018 </a:t>
            </a:r>
            <a:r>
              <a:rPr lang="ru-RU" sz="1200" b="1" i="1" dirty="0">
                <a:solidFill>
                  <a:srgbClr val="B2B2B2"/>
                </a:solidFill>
              </a:rPr>
              <a:t>року, </a:t>
            </a:r>
            <a:r>
              <a:rPr lang="ru-RU" sz="1200" b="1" i="1" dirty="0" smtClean="0">
                <a:solidFill>
                  <a:srgbClr val="B2B2B2"/>
                </a:solidFill>
              </a:rPr>
              <a:t>«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Райський</a:t>
            </a:r>
            <a:r>
              <a:rPr lang="ru-RU" sz="1200" b="1" i="1" dirty="0" smtClean="0">
                <a:solidFill>
                  <a:srgbClr val="B2B2B2"/>
                </a:solidFill>
              </a:rPr>
              <a:t> сад»</a:t>
            </a:r>
            <a:endParaRPr lang="ru-RU" sz="1200" b="1" i="1" dirty="0">
              <a:solidFill>
                <a:srgbClr val="B2B2B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503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012388"/>
            <a:ext cx="8229600" cy="857256"/>
          </a:xfrm>
        </p:spPr>
        <p:txBody>
          <a:bodyPr>
            <a:normAutofit/>
          </a:bodyPr>
          <a:lstStyle/>
          <a:p>
            <a:r>
              <a:rPr lang="uk-UA" sz="3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Виробничий кооператив</a:t>
            </a:r>
            <a:endParaRPr lang="ru-RU" sz="3000" b="1" dirty="0">
              <a:latin typeface="Cambria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одержимое 2"/>
          <p:cNvSpPr txBox="1">
            <a:spLocks/>
          </p:cNvSpPr>
          <p:nvPr/>
        </p:nvSpPr>
        <p:spPr>
          <a:xfrm>
            <a:off x="651520" y="1671106"/>
            <a:ext cx="8229600" cy="3761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ts val="600"/>
              </a:spcBef>
              <a:defRPr/>
            </a:pPr>
            <a:r>
              <a:rPr lang="uk-UA" sz="900" b="1" dirty="0" smtClean="0"/>
              <a:t> </a:t>
            </a:r>
          </a:p>
          <a:p>
            <a:endParaRPr lang="ru-RU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 smtClean="0"/>
              <a:t>Члени </a:t>
            </a:r>
            <a:r>
              <a:rPr lang="uk-UA" sz="2800" b="1" dirty="0" smtClean="0">
                <a:solidFill>
                  <a:srgbClr val="FF0000"/>
                </a:solidFill>
              </a:rPr>
              <a:t>фізичні особи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 smtClean="0"/>
              <a:t>Обов’язкова </a:t>
            </a:r>
            <a:r>
              <a:rPr lang="uk-UA" sz="2800" b="1" dirty="0" smtClean="0">
                <a:solidFill>
                  <a:srgbClr val="FF0000"/>
                </a:solidFill>
              </a:rPr>
              <a:t>трудова участь </a:t>
            </a:r>
            <a:r>
              <a:rPr lang="uk-UA" sz="2000" i="1" dirty="0" smtClean="0"/>
              <a:t>(управлінська)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uk-UA" sz="2800" dirty="0" smtClean="0"/>
          </a:p>
          <a:p>
            <a:r>
              <a:rPr lang="uk-UA" sz="2800" dirty="0" smtClean="0"/>
              <a:t>Кооперативні виплати  та  виплати  на  паї </a:t>
            </a:r>
          </a:p>
          <a:p>
            <a:r>
              <a:rPr lang="uk-UA" sz="2800" dirty="0" smtClean="0">
                <a:solidFill>
                  <a:srgbClr val="FF0000"/>
                </a:solidFill>
              </a:rPr>
              <a:t>до оплати праці не належать </a:t>
            </a:r>
          </a:p>
          <a:p>
            <a:r>
              <a:rPr lang="uk-UA" sz="2000" i="1" dirty="0" smtClean="0"/>
              <a:t>(взагалі звільнені від оподаткування)</a:t>
            </a:r>
            <a:endParaRPr lang="uk-UA" sz="2000" i="1" dirty="0"/>
          </a:p>
          <a:p>
            <a:endParaRPr lang="uk-UA" sz="2800" dirty="0" smtClean="0">
              <a:solidFill>
                <a:srgbClr val="FF0000"/>
              </a:solidFill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 smtClean="0">
                <a:solidFill>
                  <a:srgbClr val="B2B2B2"/>
                </a:solidFill>
              </a:rPr>
              <a:t>Нарада-семінар керівників підприємств членів </a:t>
            </a:r>
            <a:r>
              <a:rPr lang="uk-UA" sz="1600" b="1" dirty="0" err="1" smtClean="0">
                <a:solidFill>
                  <a:srgbClr val="B2B2B2"/>
                </a:solidFill>
              </a:rPr>
              <a:t>ГС</a:t>
            </a:r>
            <a:r>
              <a:rPr lang="uk-UA" sz="1600" b="1" dirty="0" smtClean="0">
                <a:solidFill>
                  <a:srgbClr val="B2B2B2"/>
                </a:solidFill>
              </a:rPr>
              <a:t> АСУ</a:t>
            </a:r>
            <a:endParaRPr lang="uk-UA" sz="1600" b="1" dirty="0">
              <a:solidFill>
                <a:srgbClr val="B2B2B2"/>
              </a:solidFill>
            </a:endParaRPr>
          </a:p>
          <a:p>
            <a:pPr algn="ctr"/>
            <a:r>
              <a:rPr lang="uk-UA" sz="1200" b="1" i="1" dirty="0" smtClean="0">
                <a:solidFill>
                  <a:srgbClr val="B2B2B2"/>
                </a:solidFill>
              </a:rPr>
              <a:t>7 вересня </a:t>
            </a:r>
            <a:r>
              <a:rPr lang="ru-RU" sz="1200" b="1" i="1" dirty="0" smtClean="0">
                <a:solidFill>
                  <a:srgbClr val="B2B2B2"/>
                </a:solidFill>
              </a:rPr>
              <a:t>2018 </a:t>
            </a:r>
            <a:r>
              <a:rPr lang="ru-RU" sz="1200" b="1" i="1" dirty="0">
                <a:solidFill>
                  <a:srgbClr val="B2B2B2"/>
                </a:solidFill>
              </a:rPr>
              <a:t>року, </a:t>
            </a:r>
            <a:r>
              <a:rPr lang="ru-RU" sz="1200" b="1" i="1" dirty="0" smtClean="0">
                <a:solidFill>
                  <a:srgbClr val="B2B2B2"/>
                </a:solidFill>
              </a:rPr>
              <a:t>«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Райський</a:t>
            </a:r>
            <a:r>
              <a:rPr lang="ru-RU" sz="1200" b="1" i="1" dirty="0" smtClean="0">
                <a:solidFill>
                  <a:srgbClr val="B2B2B2"/>
                </a:solidFill>
              </a:rPr>
              <a:t> сад»</a:t>
            </a:r>
            <a:endParaRPr lang="ru-RU" sz="1200" b="1" i="1" dirty="0">
              <a:solidFill>
                <a:srgbClr val="B2B2B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287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97224"/>
            <a:ext cx="8229600" cy="857256"/>
          </a:xfrm>
        </p:spPr>
        <p:txBody>
          <a:bodyPr>
            <a:normAutofit/>
          </a:bodyPr>
          <a:lstStyle/>
          <a:p>
            <a:r>
              <a:rPr lang="uk-UA" sz="3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Обслуговуючий кооператив</a:t>
            </a:r>
            <a:endParaRPr lang="ru-RU" sz="3000" b="1" dirty="0">
              <a:latin typeface="Cambria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одержимое 2"/>
          <p:cNvSpPr txBox="1">
            <a:spLocks/>
          </p:cNvSpPr>
          <p:nvPr/>
        </p:nvSpPr>
        <p:spPr>
          <a:xfrm>
            <a:off x="685800" y="1441016"/>
            <a:ext cx="8229600" cy="44362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lvl="0">
              <a:spcBef>
                <a:spcPts val="600"/>
              </a:spcBef>
              <a:defRPr/>
            </a:pPr>
            <a:r>
              <a:rPr lang="uk-UA" sz="900" b="1" dirty="0" smtClean="0"/>
              <a:t> </a:t>
            </a:r>
          </a:p>
          <a:p>
            <a:r>
              <a:rPr lang="uk-UA" sz="2000" b="1" dirty="0">
                <a:solidFill>
                  <a:srgbClr val="FF0000"/>
                </a:solidFill>
              </a:rPr>
              <a:t>Переробні</a:t>
            </a:r>
            <a:r>
              <a:rPr lang="uk-UA" sz="2000" dirty="0">
                <a:solidFill>
                  <a:srgbClr val="FF0000"/>
                </a:solidFill>
              </a:rPr>
              <a:t>:</a:t>
            </a:r>
            <a:r>
              <a:rPr lang="uk-UA" sz="2000" dirty="0"/>
              <a:t> переробка с\г сировини, що виробляється членами таких кооперативів </a:t>
            </a:r>
            <a:endParaRPr lang="uk-UA" sz="2000" dirty="0" smtClean="0"/>
          </a:p>
          <a:p>
            <a:endParaRPr lang="ru-RU" sz="2000" dirty="0"/>
          </a:p>
          <a:p>
            <a:r>
              <a:rPr lang="uk-UA" sz="2000" b="1" dirty="0"/>
              <a:t>Заготівельно-збутові:</a:t>
            </a:r>
            <a:r>
              <a:rPr lang="uk-UA" sz="2000" dirty="0"/>
              <a:t> заготівля, зберігання, передпродажна обробка, продаж, маркетингові послуги.</a:t>
            </a:r>
            <a:endParaRPr lang="ru-RU" sz="2000" dirty="0"/>
          </a:p>
          <a:p>
            <a:endParaRPr lang="uk-UA" sz="2000" dirty="0" smtClean="0"/>
          </a:p>
          <a:p>
            <a:r>
              <a:rPr lang="uk-UA" sz="2000" b="1" dirty="0" smtClean="0"/>
              <a:t>Постачальницькі</a:t>
            </a:r>
            <a:r>
              <a:rPr lang="uk-UA" sz="2000" b="1" dirty="0"/>
              <a:t>: </a:t>
            </a:r>
            <a:r>
              <a:rPr lang="uk-UA" sz="2000" dirty="0"/>
              <a:t>закупівлі та постачання засобів виробництва, матеріально-технічних ресурсів, виготовлення сировини, матеріалів та постачання їх членам кооперативу</a:t>
            </a:r>
            <a:endParaRPr lang="ru-RU" sz="2000" dirty="0"/>
          </a:p>
          <a:p>
            <a:endParaRPr lang="uk-UA" sz="2000" dirty="0" smtClean="0"/>
          </a:p>
          <a:p>
            <a:r>
              <a:rPr lang="uk-UA" sz="2000" b="1" dirty="0" smtClean="0">
                <a:solidFill>
                  <a:srgbClr val="FF0000"/>
                </a:solidFill>
              </a:rPr>
              <a:t>З </a:t>
            </a:r>
            <a:r>
              <a:rPr lang="uk-UA" sz="2000" b="1" dirty="0">
                <a:solidFill>
                  <a:srgbClr val="FF0000"/>
                </a:solidFill>
              </a:rPr>
              <a:t>надання інших послуг: </a:t>
            </a:r>
            <a:r>
              <a:rPr lang="uk-UA" sz="2000" dirty="0"/>
              <a:t>технологічні, транспортні, меліоративні, ремонтні, будівельні, з ветеринарне обслуговування, племінна робота, </a:t>
            </a:r>
            <a:r>
              <a:rPr lang="uk-UA" sz="2000" dirty="0" err="1"/>
              <a:t>бухоблік</a:t>
            </a:r>
            <a:r>
              <a:rPr lang="uk-UA" sz="2000" dirty="0"/>
              <a:t> і аудит, </a:t>
            </a:r>
            <a:r>
              <a:rPr lang="uk-UA" sz="2000" dirty="0" smtClean="0"/>
              <a:t>науково-консультаційні</a:t>
            </a:r>
          </a:p>
          <a:p>
            <a:endParaRPr lang="ru-RU" sz="2000" dirty="0"/>
          </a:p>
          <a:p>
            <a:r>
              <a:rPr lang="uk-UA" sz="2000" i="1" dirty="0">
                <a:solidFill>
                  <a:schemeClr val="accent6">
                    <a:lumMod val="50000"/>
                  </a:schemeClr>
                </a:solidFill>
              </a:rPr>
              <a:t>Багатофункціональні кооперативи.</a:t>
            </a:r>
            <a:endParaRPr lang="ru-RU" sz="2000" i="1" dirty="0">
              <a:solidFill>
                <a:schemeClr val="accent6">
                  <a:lumMod val="50000"/>
                </a:schemeClr>
              </a:solidFill>
            </a:endParaRPr>
          </a:p>
          <a:p>
            <a:pPr lvl="0">
              <a:spcBef>
                <a:spcPts val="600"/>
              </a:spcBef>
              <a:defRPr/>
            </a:pPr>
            <a:endParaRPr lang="uk-UA" sz="900" b="1" dirty="0" smtClean="0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 smtClean="0">
                <a:solidFill>
                  <a:srgbClr val="B2B2B2"/>
                </a:solidFill>
              </a:rPr>
              <a:t>Нарада-семінар керівників підприємств членів </a:t>
            </a:r>
            <a:r>
              <a:rPr lang="uk-UA" sz="1600" b="1" dirty="0" err="1" smtClean="0">
                <a:solidFill>
                  <a:srgbClr val="B2B2B2"/>
                </a:solidFill>
              </a:rPr>
              <a:t>ГС</a:t>
            </a:r>
            <a:r>
              <a:rPr lang="uk-UA" sz="1600" b="1" dirty="0" smtClean="0">
                <a:solidFill>
                  <a:srgbClr val="B2B2B2"/>
                </a:solidFill>
              </a:rPr>
              <a:t> АСУ</a:t>
            </a:r>
            <a:endParaRPr lang="uk-UA" sz="1600" b="1" dirty="0">
              <a:solidFill>
                <a:srgbClr val="B2B2B2"/>
              </a:solidFill>
            </a:endParaRPr>
          </a:p>
          <a:p>
            <a:pPr algn="ctr"/>
            <a:r>
              <a:rPr lang="uk-UA" sz="1200" b="1" i="1" dirty="0" smtClean="0">
                <a:solidFill>
                  <a:srgbClr val="B2B2B2"/>
                </a:solidFill>
              </a:rPr>
              <a:t>7 вересня </a:t>
            </a:r>
            <a:r>
              <a:rPr lang="ru-RU" sz="1200" b="1" i="1" dirty="0" smtClean="0">
                <a:solidFill>
                  <a:srgbClr val="B2B2B2"/>
                </a:solidFill>
              </a:rPr>
              <a:t>2018 </a:t>
            </a:r>
            <a:r>
              <a:rPr lang="ru-RU" sz="1200" b="1" i="1" dirty="0">
                <a:solidFill>
                  <a:srgbClr val="B2B2B2"/>
                </a:solidFill>
              </a:rPr>
              <a:t>року, </a:t>
            </a:r>
            <a:r>
              <a:rPr lang="ru-RU" sz="1200" b="1" i="1" dirty="0" smtClean="0">
                <a:solidFill>
                  <a:srgbClr val="B2B2B2"/>
                </a:solidFill>
              </a:rPr>
              <a:t>«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Райський</a:t>
            </a:r>
            <a:r>
              <a:rPr lang="ru-RU" sz="1200" b="1" i="1" dirty="0" smtClean="0">
                <a:solidFill>
                  <a:srgbClr val="B2B2B2"/>
                </a:solidFill>
              </a:rPr>
              <a:t> сад»</a:t>
            </a:r>
            <a:endParaRPr lang="ru-RU" sz="1200" b="1" i="1" dirty="0">
              <a:solidFill>
                <a:srgbClr val="B2B2B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5671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97224"/>
            <a:ext cx="8229600" cy="857256"/>
          </a:xfrm>
        </p:spPr>
        <p:txBody>
          <a:bodyPr>
            <a:normAutofit/>
          </a:bodyPr>
          <a:lstStyle/>
          <a:p>
            <a:r>
              <a:rPr lang="uk-UA" sz="3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Обслуговуючий кооператив</a:t>
            </a:r>
            <a:endParaRPr lang="ru-RU" sz="3000" b="1" dirty="0">
              <a:latin typeface="Cambria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одержимое 2"/>
          <p:cNvSpPr txBox="1">
            <a:spLocks/>
          </p:cNvSpPr>
          <p:nvPr/>
        </p:nvSpPr>
        <p:spPr>
          <a:xfrm>
            <a:off x="685800" y="1441016"/>
            <a:ext cx="8229600" cy="54169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ts val="600"/>
              </a:spcBef>
              <a:defRPr/>
            </a:pPr>
            <a:r>
              <a:rPr lang="uk-UA" sz="900" b="1" dirty="0" smtClean="0"/>
              <a:t> </a:t>
            </a: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 smtClean="0">
                <a:solidFill>
                  <a:srgbClr val="B2B2B2"/>
                </a:solidFill>
              </a:rPr>
              <a:t>Нарада-семінар керівників підприємств членів </a:t>
            </a:r>
            <a:r>
              <a:rPr lang="uk-UA" sz="1600" b="1" dirty="0" err="1" smtClean="0">
                <a:solidFill>
                  <a:srgbClr val="B2B2B2"/>
                </a:solidFill>
              </a:rPr>
              <a:t>ГС</a:t>
            </a:r>
            <a:r>
              <a:rPr lang="uk-UA" sz="1600" b="1" dirty="0" smtClean="0">
                <a:solidFill>
                  <a:srgbClr val="B2B2B2"/>
                </a:solidFill>
              </a:rPr>
              <a:t> АСУ</a:t>
            </a:r>
            <a:endParaRPr lang="uk-UA" sz="1600" b="1" dirty="0">
              <a:solidFill>
                <a:srgbClr val="B2B2B2"/>
              </a:solidFill>
            </a:endParaRPr>
          </a:p>
          <a:p>
            <a:pPr algn="ctr"/>
            <a:r>
              <a:rPr lang="uk-UA" sz="1200" b="1" i="1" dirty="0" smtClean="0">
                <a:solidFill>
                  <a:srgbClr val="B2B2B2"/>
                </a:solidFill>
              </a:rPr>
              <a:t>7 вересня </a:t>
            </a:r>
            <a:r>
              <a:rPr lang="ru-RU" sz="1200" b="1" i="1" dirty="0" smtClean="0">
                <a:solidFill>
                  <a:srgbClr val="B2B2B2"/>
                </a:solidFill>
              </a:rPr>
              <a:t>2018 </a:t>
            </a:r>
            <a:r>
              <a:rPr lang="ru-RU" sz="1200" b="1" i="1" dirty="0">
                <a:solidFill>
                  <a:srgbClr val="B2B2B2"/>
                </a:solidFill>
              </a:rPr>
              <a:t>року, </a:t>
            </a:r>
            <a:r>
              <a:rPr lang="ru-RU" sz="1200" b="1" i="1" dirty="0" smtClean="0">
                <a:solidFill>
                  <a:srgbClr val="B2B2B2"/>
                </a:solidFill>
              </a:rPr>
              <a:t>«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Райський</a:t>
            </a:r>
            <a:r>
              <a:rPr lang="ru-RU" sz="1200" b="1" i="1" dirty="0" smtClean="0">
                <a:solidFill>
                  <a:srgbClr val="B2B2B2"/>
                </a:solidFill>
              </a:rPr>
              <a:t> сад»</a:t>
            </a:r>
            <a:endParaRPr lang="ru-RU" sz="1200" b="1" i="1" dirty="0">
              <a:solidFill>
                <a:srgbClr val="B2B2B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78610" y="1643660"/>
            <a:ext cx="782583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b="1" dirty="0" smtClean="0"/>
              <a:t>Неприбуткові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/>
              <a:t>Надають послуги </a:t>
            </a:r>
            <a:r>
              <a:rPr lang="uk-UA" b="1" dirty="0" smtClean="0"/>
              <a:t>тільки своїм членам 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(20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% для не с\г кооперації)</a:t>
            </a:r>
            <a:endParaRPr lang="uk-UA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Відповідальність</a:t>
            </a:r>
            <a:r>
              <a:rPr lang="uk-UA" dirty="0" smtClean="0"/>
              <a:t> за зобов’язаннями щодо їх участі у господарській діяльності кооперативу;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/>
              <a:t>Кооперативи </a:t>
            </a:r>
            <a:r>
              <a:rPr lang="uk-UA" b="1" dirty="0" smtClean="0">
                <a:solidFill>
                  <a:srgbClr val="FF0000"/>
                </a:solidFill>
              </a:rPr>
              <a:t>не є власниками </a:t>
            </a:r>
            <a:r>
              <a:rPr lang="uk-UA" dirty="0" smtClean="0"/>
              <a:t>с\г продукції, що вироблена, вирощена, відгодована, виловлена або зібрана (заготовлена) його членами - виробниками с\г продукції.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b="1" dirty="0" smtClean="0">
                <a:solidFill>
                  <a:srgbClr val="FF0000"/>
                </a:solidFill>
              </a:rPr>
              <a:t>Власниками</a:t>
            </a:r>
            <a:r>
              <a:rPr lang="uk-UA" dirty="0" smtClean="0"/>
              <a:t> с\г, яка заготовляється, переробляється, постачається, збувається (продається) таким кооперативом, </a:t>
            </a:r>
            <a:r>
              <a:rPr lang="uk-UA" b="1" dirty="0" smtClean="0">
                <a:solidFill>
                  <a:srgbClr val="FF0000"/>
                </a:solidFill>
              </a:rPr>
              <a:t>є його члени.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/>
              <a:t>Надходження від збуту (продажу) с\г продукції </a:t>
            </a:r>
            <a:r>
              <a:rPr lang="uk-UA" b="1" dirty="0" smtClean="0">
                <a:solidFill>
                  <a:srgbClr val="FF0000"/>
                </a:solidFill>
              </a:rPr>
              <a:t>не є його доходами </a:t>
            </a:r>
            <a:r>
              <a:rPr lang="uk-UA" dirty="0" smtClean="0"/>
              <a:t>(послуги виробництва, заготівлі, переробки, постачання с\г продукції)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b="1" dirty="0" smtClean="0"/>
              <a:t>Залишок фінансового результату </a:t>
            </a:r>
            <a:r>
              <a:rPr lang="uk-UA" dirty="0" smtClean="0"/>
              <a:t>кооперативу розподіляється у вигляді відрахувань до фондів кооперативу, </a:t>
            </a:r>
            <a:r>
              <a:rPr lang="uk-UA" dirty="0" smtClean="0">
                <a:solidFill>
                  <a:srgbClr val="FF0000"/>
                </a:solidFill>
              </a:rPr>
              <a:t>кооперативних виплат </a:t>
            </a:r>
            <a:r>
              <a:rPr lang="uk-UA" dirty="0" smtClean="0"/>
              <a:t>його членам та нарахувань на паї членам кооперативу, у тому числі асоційованим.</a:t>
            </a: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29489064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97224"/>
            <a:ext cx="8229600" cy="857256"/>
          </a:xfrm>
        </p:spPr>
        <p:txBody>
          <a:bodyPr>
            <a:normAutofit/>
          </a:bodyPr>
          <a:lstStyle/>
          <a:p>
            <a:r>
              <a:rPr lang="uk-UA" sz="3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Споживчий кооператив</a:t>
            </a:r>
            <a:endParaRPr lang="ru-RU" sz="3000" b="1" dirty="0">
              <a:latin typeface="Cambria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одержимое 2"/>
          <p:cNvSpPr txBox="1">
            <a:spLocks/>
          </p:cNvSpPr>
          <p:nvPr/>
        </p:nvSpPr>
        <p:spPr>
          <a:xfrm>
            <a:off x="685800" y="1441016"/>
            <a:ext cx="8229600" cy="54169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ts val="600"/>
              </a:spcBef>
              <a:defRPr/>
            </a:pPr>
            <a:r>
              <a:rPr lang="uk-UA" sz="900" b="1" dirty="0" smtClean="0"/>
              <a:t> </a:t>
            </a: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 smtClean="0">
                <a:solidFill>
                  <a:srgbClr val="B2B2B2"/>
                </a:solidFill>
              </a:rPr>
              <a:t>Нарада-семінар керівників підприємств членів </a:t>
            </a:r>
            <a:r>
              <a:rPr lang="uk-UA" sz="1600" b="1" dirty="0" err="1" smtClean="0">
                <a:solidFill>
                  <a:srgbClr val="B2B2B2"/>
                </a:solidFill>
              </a:rPr>
              <a:t>ГС</a:t>
            </a:r>
            <a:r>
              <a:rPr lang="uk-UA" sz="1600" b="1" dirty="0" smtClean="0">
                <a:solidFill>
                  <a:srgbClr val="B2B2B2"/>
                </a:solidFill>
              </a:rPr>
              <a:t> АСУ</a:t>
            </a:r>
            <a:endParaRPr lang="uk-UA" sz="1600" b="1" dirty="0">
              <a:solidFill>
                <a:srgbClr val="B2B2B2"/>
              </a:solidFill>
            </a:endParaRPr>
          </a:p>
          <a:p>
            <a:pPr algn="ctr"/>
            <a:r>
              <a:rPr lang="uk-UA" sz="1200" b="1" i="1" dirty="0" smtClean="0">
                <a:solidFill>
                  <a:srgbClr val="B2B2B2"/>
                </a:solidFill>
              </a:rPr>
              <a:t>7 вересня </a:t>
            </a:r>
            <a:r>
              <a:rPr lang="ru-RU" sz="1200" b="1" i="1" dirty="0" smtClean="0">
                <a:solidFill>
                  <a:srgbClr val="B2B2B2"/>
                </a:solidFill>
              </a:rPr>
              <a:t>2018 </a:t>
            </a:r>
            <a:r>
              <a:rPr lang="ru-RU" sz="1200" b="1" i="1" dirty="0">
                <a:solidFill>
                  <a:srgbClr val="B2B2B2"/>
                </a:solidFill>
              </a:rPr>
              <a:t>року, </a:t>
            </a:r>
            <a:r>
              <a:rPr lang="ru-RU" sz="1200" b="1" i="1" dirty="0" smtClean="0">
                <a:solidFill>
                  <a:srgbClr val="B2B2B2"/>
                </a:solidFill>
              </a:rPr>
              <a:t>«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Райський</a:t>
            </a:r>
            <a:r>
              <a:rPr lang="ru-RU" sz="1200" b="1" i="1" dirty="0" smtClean="0">
                <a:solidFill>
                  <a:srgbClr val="B2B2B2"/>
                </a:solidFill>
              </a:rPr>
              <a:t> сад»</a:t>
            </a:r>
            <a:endParaRPr lang="ru-RU" sz="1200" b="1" i="1" dirty="0">
              <a:solidFill>
                <a:srgbClr val="B2B2B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925656"/>
            <a:ext cx="782583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400" dirty="0" smtClean="0"/>
              <a:t>Фізичні та/або юридичні особи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400" dirty="0" smtClean="0"/>
              <a:t>організації  торговельного  обслуговування,  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400" dirty="0" err="1" smtClean="0"/>
              <a:t>заготівель</a:t>
            </a:r>
            <a:r>
              <a:rPr lang="uk-UA" sz="2400" dirty="0" smtClean="0"/>
              <a:t> сільськогосподарської  продукції,  сировини,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400" b="1" dirty="0" smtClean="0">
                <a:solidFill>
                  <a:srgbClr val="FF0000"/>
                </a:solidFill>
              </a:rPr>
              <a:t>виробництва </a:t>
            </a:r>
            <a:r>
              <a:rPr lang="uk-UA" sz="2400" b="1" dirty="0" smtClean="0">
                <a:solidFill>
                  <a:srgbClr val="FF0000"/>
                </a:solidFill>
              </a:rPr>
              <a:t>продукції </a:t>
            </a:r>
            <a:r>
              <a:rPr lang="uk-UA" sz="2400" dirty="0" smtClean="0">
                <a:solidFill>
                  <a:srgbClr val="FF0000"/>
                </a:solidFill>
              </a:rPr>
              <a:t>(</a:t>
            </a:r>
            <a:r>
              <a:rPr lang="uk-UA" sz="2400" dirty="0" err="1" smtClean="0">
                <a:solidFill>
                  <a:srgbClr val="FF0000"/>
                </a:solidFill>
              </a:rPr>
              <a:t>моживість</a:t>
            </a:r>
            <a:r>
              <a:rPr lang="uk-UA" sz="2400" dirty="0" smtClean="0">
                <a:solidFill>
                  <a:srgbClr val="FF0000"/>
                </a:solidFill>
              </a:rPr>
              <a:t> для юридичних осіб)</a:t>
            </a:r>
            <a:r>
              <a:rPr lang="uk-UA" sz="2400" b="1" dirty="0" smtClean="0">
                <a:solidFill>
                  <a:srgbClr val="FF0000"/>
                </a:solidFill>
              </a:rPr>
              <a:t> </a:t>
            </a:r>
            <a:endParaRPr lang="uk-UA" sz="2400" b="1" dirty="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400" dirty="0" smtClean="0"/>
              <a:t>надання інших послуг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sz="2400" dirty="0" smtClean="0"/>
          </a:p>
          <a:p>
            <a:r>
              <a:rPr lang="uk-UA" sz="2400" dirty="0" smtClean="0"/>
              <a:t>з метою задоволення </a:t>
            </a:r>
            <a:r>
              <a:rPr lang="uk-UA" sz="2400" b="1" dirty="0" smtClean="0"/>
              <a:t>споживчих потреб </a:t>
            </a:r>
            <a:r>
              <a:rPr lang="uk-UA" sz="2400" dirty="0" smtClean="0"/>
              <a:t>його членів</a:t>
            </a:r>
          </a:p>
        </p:txBody>
      </p:sp>
    </p:spTree>
    <p:extLst>
      <p:ext uri="{BB962C8B-B14F-4D97-AF65-F5344CB8AC3E}">
        <p14:creationId xmlns:p14="http://schemas.microsoft.com/office/powerpoint/2010/main" val="26399199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75218"/>
            <a:ext cx="8496944" cy="857256"/>
          </a:xfrm>
        </p:spPr>
        <p:txBody>
          <a:bodyPr>
            <a:normAutofit/>
          </a:bodyPr>
          <a:lstStyle/>
          <a:p>
            <a:r>
              <a:rPr lang="uk-UA" sz="3000" b="1" dirty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Чим відрізняється діяльність кооперативу? </a:t>
            </a:r>
            <a:endParaRPr lang="ru-RU" sz="3000" b="1" dirty="0">
              <a:latin typeface="Cambria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одержимое 2"/>
          <p:cNvSpPr txBox="1">
            <a:spLocks/>
          </p:cNvSpPr>
          <p:nvPr/>
        </p:nvSpPr>
        <p:spPr>
          <a:xfrm>
            <a:off x="323528" y="2279022"/>
            <a:ext cx="8496944" cy="3379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uk-UA" sz="2800" b="1" dirty="0"/>
              <a:t>Той самий виробничий процес </a:t>
            </a:r>
            <a:endParaRPr lang="uk-UA" sz="2800" b="1" i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uk-UA" sz="2800" b="1" dirty="0"/>
              <a:t>Та сама плата за послуги постачання </a:t>
            </a:r>
            <a:endParaRPr lang="uk-UA" sz="2800" b="1" i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uk-UA" sz="1000" b="1" dirty="0"/>
          </a:p>
          <a:p>
            <a:pPr lvl="0" algn="ctr">
              <a:spcBef>
                <a:spcPct val="20000"/>
              </a:spcBef>
              <a:defRPr/>
            </a:pPr>
            <a:r>
              <a:rPr lang="uk-UA" sz="2800" b="1" dirty="0">
                <a:solidFill>
                  <a:srgbClr val="FF0000"/>
                </a:solidFill>
              </a:rPr>
              <a:t>Діяльність кооперативу базується 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uk-UA" sz="2800" b="1" dirty="0">
                <a:solidFill>
                  <a:srgbClr val="FF0000"/>
                </a:solidFill>
              </a:rPr>
              <a:t>на демократичній системі управління</a:t>
            </a:r>
          </a:p>
          <a:p>
            <a:pPr lvl="0" algn="ctr">
              <a:spcBef>
                <a:spcPct val="20000"/>
              </a:spcBef>
              <a:defRPr/>
            </a:pPr>
            <a:endParaRPr lang="uk-UA" sz="1000" b="1" dirty="0">
              <a:solidFill>
                <a:srgbClr val="FF0000"/>
              </a:solidFill>
            </a:endParaRPr>
          </a:p>
          <a:p>
            <a:pPr marL="342900" lvl="0" indent="-342900" algn="r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uk-UA" sz="2000" b="1" dirty="0"/>
              <a:t>Виробничий процес: </a:t>
            </a:r>
            <a:r>
              <a:rPr lang="uk-UA" sz="2000" b="1" i="1" dirty="0">
                <a:solidFill>
                  <a:schemeClr val="accent6">
                    <a:lumMod val="50000"/>
                  </a:schemeClr>
                </a:solidFill>
              </a:rPr>
              <a:t>без найму</a:t>
            </a:r>
          </a:p>
          <a:p>
            <a:pPr marL="342900" lvl="0" indent="-342900" algn="r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uk-UA" sz="2000" b="1" dirty="0"/>
              <a:t>Постачання: </a:t>
            </a:r>
            <a:r>
              <a:rPr lang="uk-UA" sz="2000" b="1" i="1" dirty="0">
                <a:solidFill>
                  <a:schemeClr val="accent6">
                    <a:lumMod val="50000"/>
                  </a:schemeClr>
                </a:solidFill>
              </a:rPr>
              <a:t>без зовнішніх агентів, своїми силами</a:t>
            </a:r>
            <a:endParaRPr lang="ru-RU" sz="20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 smtClean="0">
                <a:solidFill>
                  <a:srgbClr val="B2B2B2"/>
                </a:solidFill>
              </a:rPr>
              <a:t>Нарада-семінар керівників підприємств членів </a:t>
            </a:r>
            <a:r>
              <a:rPr lang="uk-UA" sz="1600" b="1" dirty="0" err="1" smtClean="0">
                <a:solidFill>
                  <a:srgbClr val="B2B2B2"/>
                </a:solidFill>
              </a:rPr>
              <a:t>ГС</a:t>
            </a:r>
            <a:r>
              <a:rPr lang="uk-UA" sz="1600" b="1" dirty="0" smtClean="0">
                <a:solidFill>
                  <a:srgbClr val="B2B2B2"/>
                </a:solidFill>
              </a:rPr>
              <a:t> АСУ</a:t>
            </a:r>
            <a:endParaRPr lang="uk-UA" sz="1600" b="1" dirty="0">
              <a:solidFill>
                <a:srgbClr val="B2B2B2"/>
              </a:solidFill>
            </a:endParaRPr>
          </a:p>
          <a:p>
            <a:pPr algn="ctr"/>
            <a:r>
              <a:rPr lang="uk-UA" sz="1200" b="1" i="1" dirty="0" smtClean="0">
                <a:solidFill>
                  <a:srgbClr val="B2B2B2"/>
                </a:solidFill>
              </a:rPr>
              <a:t>7 вересня </a:t>
            </a:r>
            <a:r>
              <a:rPr lang="ru-RU" sz="1200" b="1" i="1" dirty="0" smtClean="0">
                <a:solidFill>
                  <a:srgbClr val="B2B2B2"/>
                </a:solidFill>
              </a:rPr>
              <a:t>2018 </a:t>
            </a:r>
            <a:r>
              <a:rPr lang="ru-RU" sz="1200" b="1" i="1" dirty="0">
                <a:solidFill>
                  <a:srgbClr val="B2B2B2"/>
                </a:solidFill>
              </a:rPr>
              <a:t>року, </a:t>
            </a:r>
            <a:r>
              <a:rPr lang="ru-RU" sz="1200" b="1" i="1" dirty="0" smtClean="0">
                <a:solidFill>
                  <a:srgbClr val="B2B2B2"/>
                </a:solidFill>
              </a:rPr>
              <a:t>«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Райський</a:t>
            </a:r>
            <a:r>
              <a:rPr lang="ru-RU" sz="1200" b="1" i="1" dirty="0" smtClean="0">
                <a:solidFill>
                  <a:srgbClr val="B2B2B2"/>
                </a:solidFill>
              </a:rPr>
              <a:t> сад»</a:t>
            </a:r>
            <a:endParaRPr lang="ru-RU" sz="1200" b="1" i="1" dirty="0">
              <a:solidFill>
                <a:srgbClr val="B2B2B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4951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75218"/>
            <a:ext cx="8496944" cy="857256"/>
          </a:xfrm>
        </p:spPr>
        <p:txBody>
          <a:bodyPr>
            <a:normAutofit/>
          </a:bodyPr>
          <a:lstStyle/>
          <a:p>
            <a:r>
              <a:rPr lang="uk-UA" sz="3000" b="1" dirty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Законодавство про кооперацію</a:t>
            </a:r>
            <a:endParaRPr lang="ru-RU" sz="3000" b="1" dirty="0">
              <a:latin typeface="Cambria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одержимое 2"/>
          <p:cNvSpPr txBox="1">
            <a:spLocks/>
          </p:cNvSpPr>
          <p:nvPr/>
        </p:nvSpPr>
        <p:spPr>
          <a:xfrm>
            <a:off x="157220" y="2242400"/>
            <a:ext cx="8829560" cy="3379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uk-UA" sz="2800" b="1" dirty="0"/>
              <a:t>«Про споживчу кооперацію» </a:t>
            </a:r>
            <a:r>
              <a:rPr lang="uk-UA" sz="1400" b="1" i="1" dirty="0">
                <a:solidFill>
                  <a:schemeClr val="accent6">
                    <a:lumMod val="50000"/>
                  </a:schemeClr>
                </a:solidFill>
              </a:rPr>
              <a:t>10.04.1992, 16.10.2012</a:t>
            </a:r>
          </a:p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uk-UA" sz="2800" b="1" dirty="0"/>
              <a:t>«Про сільськогосподарську кооперацію» </a:t>
            </a:r>
            <a:r>
              <a:rPr lang="uk-UA" sz="1400" b="1" i="1" dirty="0">
                <a:solidFill>
                  <a:schemeClr val="accent6">
                    <a:lumMod val="50000"/>
                  </a:schemeClr>
                </a:solidFill>
              </a:rPr>
              <a:t>17.07.1997, 19.01.2013</a:t>
            </a:r>
          </a:p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uk-UA" sz="2800" b="1" dirty="0"/>
              <a:t>«Про кооперацію»</a:t>
            </a:r>
            <a:r>
              <a:rPr lang="en-US" sz="2800" b="1" dirty="0"/>
              <a:t> </a:t>
            </a:r>
            <a:r>
              <a:rPr lang="uk-UA" sz="1400" b="1" i="1" dirty="0">
                <a:solidFill>
                  <a:schemeClr val="accent6">
                    <a:lumMod val="50000"/>
                  </a:schemeClr>
                </a:solidFill>
              </a:rPr>
              <a:t>10.07.2003, 06.11.2014</a:t>
            </a:r>
            <a:endParaRPr lang="en-US" sz="1400" b="1" i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US" sz="1400" b="1" i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ru-RU" sz="2000" b="1" dirty="0"/>
              <a:t>6527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b="1" dirty="0"/>
              <a:t>31.05.2017 </a:t>
            </a:r>
            <a:r>
              <a:rPr lang="ru-RU" sz="2000" b="1" dirty="0">
                <a:solidFill>
                  <a:srgbClr val="FF0000"/>
                </a:solidFill>
              </a:rPr>
              <a:t>Проект Закону про </a:t>
            </a:r>
            <a:r>
              <a:rPr lang="ru-RU" sz="2000" b="1" dirty="0" err="1">
                <a:solidFill>
                  <a:srgbClr val="FF0000"/>
                </a:solidFill>
              </a:rPr>
              <a:t>сільськогосподарську</a:t>
            </a:r>
            <a:r>
              <a:rPr lang="ru-RU" sz="2000" b="1" dirty="0">
                <a:solidFill>
                  <a:srgbClr val="FF0000"/>
                </a:solidFill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</a:rPr>
              <a:t>кооперацію</a:t>
            </a:r>
            <a:endParaRPr lang="ru-RU" sz="2000" b="1" dirty="0" smtClean="0">
              <a:solidFill>
                <a:srgbClr val="FF0000"/>
              </a:solidFill>
            </a:endParaRPr>
          </a:p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ru-RU" sz="1400" b="1" dirty="0" smtClean="0"/>
              <a:t>6527-1 </a:t>
            </a:r>
            <a:r>
              <a:rPr lang="ru-RU" sz="1400" dirty="0"/>
              <a:t>Проект Закону про </a:t>
            </a:r>
            <a:r>
              <a:rPr lang="ru-RU" sz="1400" b="1" dirty="0" err="1"/>
              <a:t>внесення</a:t>
            </a:r>
            <a:r>
              <a:rPr lang="ru-RU" sz="1400" b="1" dirty="0"/>
              <a:t> </a:t>
            </a:r>
            <a:r>
              <a:rPr lang="ru-RU" sz="1400" b="1" dirty="0" err="1"/>
              <a:t>змін</a:t>
            </a:r>
            <a:r>
              <a:rPr lang="ru-RU" sz="1400" b="1" dirty="0"/>
              <a:t> до </a:t>
            </a:r>
            <a:r>
              <a:rPr lang="ru-RU" sz="1400" b="1" dirty="0" err="1"/>
              <a:t>деяких</a:t>
            </a:r>
            <a:r>
              <a:rPr lang="ru-RU" sz="1400" b="1" dirty="0"/>
              <a:t> </a:t>
            </a:r>
            <a:r>
              <a:rPr lang="ru-RU" sz="1400" b="1" dirty="0" err="1"/>
              <a:t>законодавчих</a:t>
            </a:r>
            <a:r>
              <a:rPr lang="ru-RU" sz="1400" b="1" dirty="0"/>
              <a:t> </a:t>
            </a:r>
            <a:r>
              <a:rPr lang="ru-RU" sz="1400" b="1" dirty="0" err="1"/>
              <a:t>актів</a:t>
            </a:r>
            <a:r>
              <a:rPr lang="ru-RU" sz="1400" b="1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 </a:t>
            </a:r>
            <a:r>
              <a:rPr lang="ru-RU" sz="1400" dirty="0" err="1"/>
              <a:t>щодо</a:t>
            </a:r>
            <a:r>
              <a:rPr lang="ru-RU" sz="1400" dirty="0"/>
              <a:t> </a:t>
            </a:r>
            <a:r>
              <a:rPr lang="ru-RU" sz="1400" dirty="0" err="1"/>
              <a:t>становлення</a:t>
            </a:r>
            <a:r>
              <a:rPr lang="ru-RU" sz="1400" dirty="0"/>
              <a:t> і </a:t>
            </a:r>
            <a:r>
              <a:rPr lang="ru-RU" sz="1400" dirty="0" err="1"/>
              <a:t>розвитку</a:t>
            </a:r>
            <a:r>
              <a:rPr lang="ru-RU" sz="1400" dirty="0"/>
              <a:t> </a:t>
            </a:r>
            <a:r>
              <a:rPr lang="ru-RU" sz="1400" dirty="0" err="1"/>
              <a:t>сільськогосподарської</a:t>
            </a:r>
            <a:r>
              <a:rPr lang="ru-RU" sz="1400" dirty="0"/>
              <a:t> </a:t>
            </a:r>
            <a:r>
              <a:rPr lang="ru-RU" sz="1400" dirty="0" err="1"/>
              <a:t>кооперації</a:t>
            </a:r>
            <a:r>
              <a:rPr lang="ru-RU" sz="1400" dirty="0"/>
              <a:t> та </a:t>
            </a:r>
            <a:r>
              <a:rPr lang="ru-RU" sz="1400" dirty="0" err="1"/>
              <a:t>її</a:t>
            </a:r>
            <a:r>
              <a:rPr lang="ru-RU" sz="1400" dirty="0"/>
              <a:t> </a:t>
            </a:r>
            <a:r>
              <a:rPr lang="ru-RU" sz="1400" dirty="0" err="1"/>
              <a:t>державної</a:t>
            </a:r>
            <a:r>
              <a:rPr lang="ru-RU" sz="1400" dirty="0"/>
              <a:t> </a:t>
            </a:r>
            <a:r>
              <a:rPr lang="ru-RU" sz="1400" dirty="0" err="1"/>
              <a:t>підтримки</a:t>
            </a:r>
            <a:r>
              <a:rPr lang="ru-RU" sz="1400" dirty="0"/>
              <a:t> 20.06.2017, </a:t>
            </a:r>
            <a:r>
              <a:rPr lang="ru-RU" sz="1400" i="1" dirty="0"/>
              <a:t>Тимошенко </a:t>
            </a:r>
            <a:r>
              <a:rPr lang="ru-RU" sz="1400" i="1" dirty="0" err="1" smtClean="0"/>
              <a:t>Івченко</a:t>
            </a:r>
            <a:endParaRPr lang="ru-RU" sz="1400" i="1" dirty="0" smtClean="0"/>
          </a:p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uk-UA" sz="1400" i="1" dirty="0"/>
          </a:p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uk-UA" sz="1400" b="1" dirty="0">
                <a:solidFill>
                  <a:schemeClr val="accent6">
                    <a:lumMod val="50000"/>
                  </a:schemeClr>
                </a:solidFill>
              </a:rPr>
              <a:t>10.07.2018 розгляд в 1 читанні відкладено</a:t>
            </a:r>
            <a:endParaRPr lang="ru-RU" sz="14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ru-RU" sz="1400" i="1" dirty="0"/>
          </a:p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ru-RU" sz="1400" dirty="0"/>
          </a:p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ru-RU" sz="1400" dirty="0"/>
          </a:p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US" sz="1400" dirty="0"/>
          </a:p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uk-UA" sz="1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 smtClean="0">
                <a:solidFill>
                  <a:srgbClr val="B2B2B2"/>
                </a:solidFill>
              </a:rPr>
              <a:t>Нарада-семінар керівників підприємств членів </a:t>
            </a:r>
            <a:r>
              <a:rPr lang="uk-UA" sz="1600" b="1" dirty="0" err="1" smtClean="0">
                <a:solidFill>
                  <a:srgbClr val="B2B2B2"/>
                </a:solidFill>
              </a:rPr>
              <a:t>ГС</a:t>
            </a:r>
            <a:r>
              <a:rPr lang="uk-UA" sz="1600" b="1" dirty="0" smtClean="0">
                <a:solidFill>
                  <a:srgbClr val="B2B2B2"/>
                </a:solidFill>
              </a:rPr>
              <a:t> АСУ</a:t>
            </a:r>
            <a:endParaRPr lang="uk-UA" sz="1600" b="1" dirty="0">
              <a:solidFill>
                <a:srgbClr val="B2B2B2"/>
              </a:solidFill>
            </a:endParaRPr>
          </a:p>
          <a:p>
            <a:pPr algn="ctr"/>
            <a:r>
              <a:rPr lang="uk-UA" sz="1200" b="1" i="1" dirty="0" smtClean="0">
                <a:solidFill>
                  <a:srgbClr val="B2B2B2"/>
                </a:solidFill>
              </a:rPr>
              <a:t>7 вересня </a:t>
            </a:r>
            <a:r>
              <a:rPr lang="ru-RU" sz="1200" b="1" i="1" dirty="0" smtClean="0">
                <a:solidFill>
                  <a:srgbClr val="B2B2B2"/>
                </a:solidFill>
              </a:rPr>
              <a:t>2018 </a:t>
            </a:r>
            <a:r>
              <a:rPr lang="ru-RU" sz="1200" b="1" i="1" dirty="0">
                <a:solidFill>
                  <a:srgbClr val="B2B2B2"/>
                </a:solidFill>
              </a:rPr>
              <a:t>року, </a:t>
            </a:r>
            <a:r>
              <a:rPr lang="ru-RU" sz="1200" b="1" i="1" dirty="0" smtClean="0">
                <a:solidFill>
                  <a:srgbClr val="B2B2B2"/>
                </a:solidFill>
              </a:rPr>
              <a:t>«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Райський</a:t>
            </a:r>
            <a:r>
              <a:rPr lang="ru-RU" sz="1200" b="1" i="1" dirty="0" smtClean="0">
                <a:solidFill>
                  <a:srgbClr val="B2B2B2"/>
                </a:solidFill>
              </a:rPr>
              <a:t> сад»</a:t>
            </a:r>
            <a:endParaRPr lang="ru-RU" sz="1200" b="1" i="1" dirty="0">
              <a:solidFill>
                <a:srgbClr val="B2B2B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9878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75218"/>
            <a:ext cx="8496944" cy="857256"/>
          </a:xfrm>
        </p:spPr>
        <p:txBody>
          <a:bodyPr>
            <a:normAutofit/>
          </a:bodyPr>
          <a:lstStyle/>
          <a:p>
            <a:r>
              <a:rPr lang="uk-UA" sz="3000" b="1" dirty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Законодавство про кооперацію</a:t>
            </a:r>
            <a:endParaRPr lang="ru-RU" sz="3000" b="1" dirty="0">
              <a:latin typeface="Cambria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одержимое 2"/>
          <p:cNvSpPr txBox="1">
            <a:spLocks/>
          </p:cNvSpPr>
          <p:nvPr/>
        </p:nvSpPr>
        <p:spPr>
          <a:xfrm>
            <a:off x="539552" y="2239577"/>
            <a:ext cx="7741368" cy="337961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uk-UA" sz="2800" b="1" dirty="0"/>
              <a:t>«Про споживчу кооперацію» </a:t>
            </a:r>
            <a:r>
              <a:rPr lang="uk-UA" sz="2000" b="1" i="1" dirty="0">
                <a:solidFill>
                  <a:schemeClr val="accent6">
                    <a:lumMod val="50000"/>
                  </a:schemeClr>
                </a:solidFill>
              </a:rPr>
              <a:t>10.04.1992</a:t>
            </a:r>
          </a:p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uk-UA" sz="2000" b="1" i="1" dirty="0"/>
              <a:t>споживча кооперація – це добровільне об‘єднання членів кооперативу </a:t>
            </a:r>
            <a:r>
              <a:rPr lang="uk-UA" sz="2000" b="1" i="1" dirty="0" smtClean="0">
                <a:solidFill>
                  <a:schemeClr val="accent6">
                    <a:lumMod val="50000"/>
                  </a:schemeClr>
                </a:solidFill>
              </a:rPr>
              <a:t>(індивідуальних і колективних) </a:t>
            </a:r>
            <a:r>
              <a:rPr lang="uk-UA" sz="2000" b="1" i="1" dirty="0" smtClean="0"/>
              <a:t>для </a:t>
            </a:r>
            <a:r>
              <a:rPr lang="uk-UA" sz="2000" b="1" i="1" dirty="0"/>
              <a:t>ведення </a:t>
            </a:r>
            <a:r>
              <a:rPr lang="uk-UA" sz="2000" b="1" i="1" dirty="0">
                <a:solidFill>
                  <a:srgbClr val="FF0000"/>
                </a:solidFill>
              </a:rPr>
              <a:t>торговельної, заготівельної, виробничої та іншої діяльності </a:t>
            </a:r>
            <a:r>
              <a:rPr lang="uk-UA" sz="2000" b="1" i="1" dirty="0"/>
              <a:t>з метою поліпшення економічного стану членів об‘єднання </a:t>
            </a:r>
          </a:p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ru-RU" sz="2000" b="1" i="1" dirty="0"/>
              <a:t>членство </a:t>
            </a:r>
            <a:r>
              <a:rPr lang="ru-RU" sz="2000" b="1" i="1" dirty="0" err="1"/>
              <a:t>може</a:t>
            </a:r>
            <a:r>
              <a:rPr lang="ru-RU" sz="2000" b="1" i="1" dirty="0"/>
              <a:t> бути </a:t>
            </a:r>
            <a:r>
              <a:rPr lang="ru-RU" sz="2000" b="1" i="1" dirty="0" err="1">
                <a:solidFill>
                  <a:srgbClr val="FF0000"/>
                </a:solidFill>
              </a:rPr>
              <a:t>індивідуальним</a:t>
            </a:r>
            <a:r>
              <a:rPr lang="ru-RU" sz="2000" b="1" i="1" dirty="0">
                <a:solidFill>
                  <a:srgbClr val="FF0000"/>
                </a:solidFill>
              </a:rPr>
              <a:t>  і </a:t>
            </a:r>
            <a:r>
              <a:rPr lang="ru-RU" sz="2000" b="1" i="1" dirty="0" err="1">
                <a:solidFill>
                  <a:srgbClr val="FF0000"/>
                </a:solidFill>
              </a:rPr>
              <a:t>колективним</a:t>
            </a:r>
            <a:r>
              <a:rPr lang="ru-RU" sz="2000" b="1" i="1" dirty="0">
                <a:solidFill>
                  <a:srgbClr val="FF0000"/>
                </a:solidFill>
              </a:rPr>
              <a:t> </a:t>
            </a:r>
            <a:r>
              <a:rPr lang="uk-UA" sz="2000" b="1" i="1" dirty="0"/>
              <a:t>(фермерські  </a:t>
            </a:r>
            <a:r>
              <a:rPr lang="uk-UA" sz="2000" b="1" i="1" dirty="0" smtClean="0"/>
              <a:t>господарства</a:t>
            </a:r>
            <a:r>
              <a:rPr lang="uk-UA" sz="2000" b="1" i="1" dirty="0"/>
              <a:t>,  </a:t>
            </a:r>
            <a:r>
              <a:rPr lang="uk-UA" sz="2000" b="1" i="1" dirty="0" smtClean="0"/>
              <a:t>колективні    </a:t>
            </a:r>
            <a:r>
              <a:rPr lang="uk-UA" sz="2000" b="1" i="1" dirty="0"/>
              <a:t>сільськогосподарські підприємства,  господарські  товариства, кооперативні, державні та інші підприємства, що поділяють його цілі та інтереси)</a:t>
            </a:r>
          </a:p>
        </p:txBody>
      </p:sp>
      <p:sp>
        <p:nvSpPr>
          <p:cNvPr id="10" name="Rectangle 10">
            <a:extLst>
              <a:ext uri="{FF2B5EF4-FFF2-40B4-BE49-F238E27FC236}">
                <a16:creationId xmlns="" xmlns:a16="http://schemas.microsoft.com/office/drawing/2014/main" id="{C2AFC54A-962A-4A40-B078-BC29C39E89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>
                <a:solidFill>
                  <a:srgbClr val="B2B2B2"/>
                </a:solidFill>
              </a:rPr>
              <a:t>Семінар ЄБРР</a:t>
            </a:r>
          </a:p>
          <a:p>
            <a:pPr algn="ctr"/>
            <a:r>
              <a:rPr lang="uk-UA" sz="1200" b="1" i="1" dirty="0">
                <a:solidFill>
                  <a:srgbClr val="B2B2B2"/>
                </a:solidFill>
              </a:rPr>
              <a:t>30</a:t>
            </a:r>
            <a:r>
              <a:rPr lang="en-US" sz="1200" b="1" i="1" dirty="0">
                <a:solidFill>
                  <a:srgbClr val="B2B2B2"/>
                </a:solidFill>
              </a:rPr>
              <a:t> </a:t>
            </a:r>
            <a:r>
              <a:rPr lang="uk-UA" sz="1200" b="1" i="1" dirty="0">
                <a:solidFill>
                  <a:srgbClr val="B2B2B2"/>
                </a:solidFill>
              </a:rPr>
              <a:t>травня </a:t>
            </a:r>
            <a:r>
              <a:rPr lang="ru-RU" sz="1200" b="1" i="1" dirty="0">
                <a:solidFill>
                  <a:srgbClr val="B2B2B2"/>
                </a:solidFill>
              </a:rPr>
              <a:t>2018 року, </a:t>
            </a:r>
            <a:r>
              <a:rPr lang="ru-RU" sz="1200" b="1" i="1" dirty="0" err="1">
                <a:solidFill>
                  <a:srgbClr val="B2B2B2"/>
                </a:solidFill>
              </a:rPr>
              <a:t>м.Суми</a:t>
            </a:r>
            <a:endParaRPr lang="ru-RU" sz="1200" b="1" i="1" dirty="0">
              <a:solidFill>
                <a:srgbClr val="B2B2B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016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429000"/>
            <a:ext cx="8229600" cy="857256"/>
          </a:xfrm>
        </p:spPr>
        <p:txBody>
          <a:bodyPr>
            <a:normAutofit fontScale="90000"/>
          </a:bodyPr>
          <a:lstStyle/>
          <a:p>
            <a:r>
              <a:rPr lang="uk-UA" sz="36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Хто як бачить кооперацію </a:t>
            </a:r>
            <a:br>
              <a:rPr lang="uk-UA" sz="36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</a:br>
            <a:r>
              <a:rPr lang="uk-UA" sz="36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і що він неї очікує? </a:t>
            </a:r>
            <a:br>
              <a:rPr lang="uk-UA" sz="36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</a:br>
            <a:r>
              <a:rPr lang="uk-UA" sz="3000" b="1" dirty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/>
            </a:r>
            <a:br>
              <a:rPr lang="uk-UA" sz="3000" b="1" dirty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</a:br>
            <a:r>
              <a:rPr lang="uk-UA" sz="3000" dirty="0" smtClean="0">
                <a:solidFill>
                  <a:srgbClr val="FF0000"/>
                </a:solidFill>
                <a:latin typeface="Cambria" pitchFamily="18" charset="0"/>
                <a:ea typeface="Cambria Math" pitchFamily="18" charset="0"/>
              </a:rPr>
              <a:t>(бачення учасників семінару)</a:t>
            </a:r>
            <a:br>
              <a:rPr lang="uk-UA" sz="3000" dirty="0" smtClean="0">
                <a:solidFill>
                  <a:srgbClr val="FF0000"/>
                </a:solidFill>
                <a:latin typeface="Cambria" pitchFamily="18" charset="0"/>
                <a:ea typeface="Cambria Math" pitchFamily="18" charset="0"/>
              </a:rPr>
            </a:br>
            <a:r>
              <a:rPr lang="uk-UA" sz="3000" dirty="0">
                <a:solidFill>
                  <a:srgbClr val="FF0000"/>
                </a:solidFill>
                <a:latin typeface="Cambria" pitchFamily="18" charset="0"/>
                <a:ea typeface="Cambria Math" pitchFamily="18" charset="0"/>
              </a:rPr>
              <a:t/>
            </a:r>
            <a:br>
              <a:rPr lang="uk-UA" sz="3000" dirty="0">
                <a:solidFill>
                  <a:srgbClr val="FF0000"/>
                </a:solidFill>
                <a:latin typeface="Cambria" pitchFamily="18" charset="0"/>
                <a:ea typeface="Cambria Math" pitchFamily="18" charset="0"/>
              </a:rPr>
            </a:br>
            <a:r>
              <a:rPr lang="uk-UA" sz="3000" dirty="0" smtClean="0">
                <a:solidFill>
                  <a:srgbClr val="FF0000"/>
                </a:solidFill>
                <a:latin typeface="Cambria" pitchFamily="18" charset="0"/>
                <a:ea typeface="Cambria Math" pitchFamily="18" charset="0"/>
              </a:rPr>
              <a:t/>
            </a:r>
            <a:br>
              <a:rPr lang="uk-UA" sz="3000" dirty="0" smtClean="0">
                <a:solidFill>
                  <a:srgbClr val="FF0000"/>
                </a:solidFill>
                <a:latin typeface="Cambria" pitchFamily="18" charset="0"/>
                <a:ea typeface="Cambria Math" pitchFamily="18" charset="0"/>
              </a:rPr>
            </a:br>
            <a:r>
              <a:rPr lang="uk-UA" sz="3000" dirty="0">
                <a:solidFill>
                  <a:srgbClr val="FF0000"/>
                </a:solidFill>
                <a:latin typeface="Cambria" pitchFamily="18" charset="0"/>
                <a:ea typeface="Cambria Math" pitchFamily="18" charset="0"/>
              </a:rPr>
              <a:t/>
            </a:r>
            <a:br>
              <a:rPr lang="uk-UA" sz="3000" dirty="0">
                <a:solidFill>
                  <a:srgbClr val="FF0000"/>
                </a:solidFill>
                <a:latin typeface="Cambria" pitchFamily="18" charset="0"/>
                <a:ea typeface="Cambria Math" pitchFamily="18" charset="0"/>
              </a:rPr>
            </a:br>
            <a:r>
              <a:rPr lang="uk-UA" sz="3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  <a:ea typeface="Cambria Math" pitchFamily="18" charset="0"/>
              </a:rPr>
              <a:t>діагностика</a:t>
            </a:r>
            <a:endParaRPr lang="ru-RU" sz="3000" i="1" dirty="0">
              <a:solidFill>
                <a:schemeClr val="tx1">
                  <a:lumMod val="95000"/>
                  <a:lumOff val="5000"/>
                </a:schemeClr>
              </a:solidFill>
              <a:latin typeface="Cambria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 smtClean="0">
                <a:solidFill>
                  <a:srgbClr val="B2B2B2"/>
                </a:solidFill>
              </a:rPr>
              <a:t>Нарада-семінар керівників підприємств членів </a:t>
            </a:r>
            <a:r>
              <a:rPr lang="uk-UA" sz="1600" b="1" dirty="0" err="1" smtClean="0">
                <a:solidFill>
                  <a:srgbClr val="B2B2B2"/>
                </a:solidFill>
              </a:rPr>
              <a:t>ГС</a:t>
            </a:r>
            <a:r>
              <a:rPr lang="uk-UA" sz="1600" b="1" dirty="0" smtClean="0">
                <a:solidFill>
                  <a:srgbClr val="B2B2B2"/>
                </a:solidFill>
              </a:rPr>
              <a:t> АСУ</a:t>
            </a:r>
            <a:endParaRPr lang="uk-UA" sz="1600" b="1" dirty="0">
              <a:solidFill>
                <a:srgbClr val="B2B2B2"/>
              </a:solidFill>
            </a:endParaRPr>
          </a:p>
          <a:p>
            <a:pPr algn="ctr"/>
            <a:r>
              <a:rPr lang="uk-UA" sz="1200" b="1" i="1" dirty="0" smtClean="0">
                <a:solidFill>
                  <a:srgbClr val="B2B2B2"/>
                </a:solidFill>
              </a:rPr>
              <a:t>7 вересня </a:t>
            </a:r>
            <a:r>
              <a:rPr lang="ru-RU" sz="1200" b="1" i="1" dirty="0" smtClean="0">
                <a:solidFill>
                  <a:srgbClr val="B2B2B2"/>
                </a:solidFill>
              </a:rPr>
              <a:t>2018 </a:t>
            </a:r>
            <a:r>
              <a:rPr lang="ru-RU" sz="1200" b="1" i="1" dirty="0">
                <a:solidFill>
                  <a:srgbClr val="B2B2B2"/>
                </a:solidFill>
              </a:rPr>
              <a:t>року, </a:t>
            </a:r>
            <a:r>
              <a:rPr lang="ru-RU" sz="1200" b="1" i="1" dirty="0" smtClean="0">
                <a:solidFill>
                  <a:srgbClr val="B2B2B2"/>
                </a:solidFill>
              </a:rPr>
              <a:t>«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Райський</a:t>
            </a:r>
            <a:r>
              <a:rPr lang="ru-RU" sz="1200" b="1" i="1" dirty="0" smtClean="0">
                <a:solidFill>
                  <a:srgbClr val="B2B2B2"/>
                </a:solidFill>
              </a:rPr>
              <a:t> сад»</a:t>
            </a:r>
            <a:endParaRPr lang="ru-RU" sz="1200" b="1" i="1" dirty="0">
              <a:solidFill>
                <a:srgbClr val="B2B2B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7113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75218"/>
            <a:ext cx="8496944" cy="857256"/>
          </a:xfrm>
        </p:spPr>
        <p:txBody>
          <a:bodyPr>
            <a:normAutofit/>
          </a:bodyPr>
          <a:lstStyle/>
          <a:p>
            <a:r>
              <a:rPr lang="uk-UA" sz="3000" b="1" dirty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Законодавство про кооперацію</a:t>
            </a:r>
            <a:endParaRPr lang="ru-RU" sz="3000" b="1" dirty="0">
              <a:latin typeface="Cambria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одержимое 2"/>
          <p:cNvSpPr txBox="1">
            <a:spLocks/>
          </p:cNvSpPr>
          <p:nvPr/>
        </p:nvSpPr>
        <p:spPr>
          <a:xfrm>
            <a:off x="269776" y="2242400"/>
            <a:ext cx="8604448" cy="370211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uk-UA" sz="2800" b="1" dirty="0"/>
              <a:t>«Про сільськогосподарську кооперацію» </a:t>
            </a:r>
            <a:r>
              <a:rPr lang="uk-UA" sz="2000" b="1" i="1" dirty="0">
                <a:solidFill>
                  <a:schemeClr val="accent6">
                    <a:lumMod val="50000"/>
                  </a:schemeClr>
                </a:solidFill>
              </a:rPr>
              <a:t>17.07.1997</a:t>
            </a:r>
          </a:p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uk-UA" sz="2000" b="1" i="1" dirty="0"/>
              <a:t>сільськогосподарський кооператив - юридична особа, утворена фізичними та/або юридичними особами, які є виробниками сільськогосподарської продукції, </a:t>
            </a:r>
          </a:p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uk-UA" sz="2000" b="1" i="1" dirty="0"/>
              <a:t>добровільно об’єдналися на основі членства для провадження спільної </a:t>
            </a:r>
            <a:r>
              <a:rPr lang="uk-UA" sz="2000" b="1" i="1" dirty="0">
                <a:solidFill>
                  <a:srgbClr val="FF0000"/>
                </a:solidFill>
              </a:rPr>
              <a:t>господарської та іншої діяльності</a:t>
            </a:r>
            <a:r>
              <a:rPr lang="uk-UA" sz="2000" b="1" i="1" dirty="0"/>
              <a:t>, пов’язаної з </a:t>
            </a:r>
          </a:p>
          <a:p>
            <a:pPr marL="914400" lvl="1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uk-UA" sz="2000" b="1" i="1" dirty="0"/>
              <a:t>виробництвом, переробкою, зберіганням, збутом, </a:t>
            </a:r>
            <a:r>
              <a:rPr lang="uk-UA" sz="2000" b="1" i="1" dirty="0" smtClean="0"/>
              <a:t>продажом </a:t>
            </a:r>
            <a:r>
              <a:rPr lang="uk-UA" sz="2000" b="1" i="1" dirty="0"/>
              <a:t>продукції рослинництва, тваринництва, лісівництва чи рибництва, постачанням засобів виробництва і матеріально-технічних ресурсів членам цього кооперативу, наданням їм послуг з метою задоволення економічних, соціальних та інших потреб на засадах самоврядування</a:t>
            </a:r>
          </a:p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uk-UA" sz="2000" b="1" i="1" dirty="0"/>
              <a:t>Розділ 2 «Сільськогосподарські обслуговуючі кооперативи»</a:t>
            </a:r>
          </a:p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uk-UA" sz="2000" b="1" i="1" dirty="0"/>
              <a:t>Розділ 4 «Сільськогосподарські виробничі кооперативи» - </a:t>
            </a:r>
            <a:r>
              <a:rPr lang="uk-UA" sz="2000" b="1" i="1" dirty="0">
                <a:solidFill>
                  <a:srgbClr val="FF0000"/>
                </a:solidFill>
              </a:rPr>
              <a:t>особиста трудова </a:t>
            </a:r>
            <a:r>
              <a:rPr lang="uk-UA" sz="2000" b="1" i="1" dirty="0" smtClean="0">
                <a:solidFill>
                  <a:srgbClr val="FF0000"/>
                </a:solidFill>
              </a:rPr>
              <a:t>участь </a:t>
            </a:r>
            <a:r>
              <a:rPr lang="uk-UA" sz="2000" b="1" i="1" dirty="0" smtClean="0">
                <a:solidFill>
                  <a:schemeClr val="accent6">
                    <a:lumMod val="50000"/>
                  </a:schemeClr>
                </a:solidFill>
              </a:rPr>
              <a:t>(+ Закон про кооперацію)</a:t>
            </a:r>
            <a:endParaRPr lang="uk-UA" sz="20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 smtClean="0">
                <a:solidFill>
                  <a:srgbClr val="B2B2B2"/>
                </a:solidFill>
              </a:rPr>
              <a:t>Нарада-семінар керівників підприємств членів </a:t>
            </a:r>
            <a:r>
              <a:rPr lang="uk-UA" sz="1600" b="1" dirty="0" err="1" smtClean="0">
                <a:solidFill>
                  <a:srgbClr val="B2B2B2"/>
                </a:solidFill>
              </a:rPr>
              <a:t>ГС</a:t>
            </a:r>
            <a:r>
              <a:rPr lang="uk-UA" sz="1600" b="1" dirty="0" smtClean="0">
                <a:solidFill>
                  <a:srgbClr val="B2B2B2"/>
                </a:solidFill>
              </a:rPr>
              <a:t> АСУ</a:t>
            </a:r>
            <a:endParaRPr lang="uk-UA" sz="1600" b="1" dirty="0">
              <a:solidFill>
                <a:srgbClr val="B2B2B2"/>
              </a:solidFill>
            </a:endParaRPr>
          </a:p>
          <a:p>
            <a:pPr algn="ctr"/>
            <a:r>
              <a:rPr lang="uk-UA" sz="1200" b="1" i="1" dirty="0" smtClean="0">
                <a:solidFill>
                  <a:srgbClr val="B2B2B2"/>
                </a:solidFill>
              </a:rPr>
              <a:t>7 вересня </a:t>
            </a:r>
            <a:r>
              <a:rPr lang="ru-RU" sz="1200" b="1" i="1" dirty="0" smtClean="0">
                <a:solidFill>
                  <a:srgbClr val="B2B2B2"/>
                </a:solidFill>
              </a:rPr>
              <a:t>2018 </a:t>
            </a:r>
            <a:r>
              <a:rPr lang="ru-RU" sz="1200" b="1" i="1" dirty="0">
                <a:solidFill>
                  <a:srgbClr val="B2B2B2"/>
                </a:solidFill>
              </a:rPr>
              <a:t>року, </a:t>
            </a:r>
            <a:r>
              <a:rPr lang="ru-RU" sz="1200" b="1" i="1" dirty="0" smtClean="0">
                <a:solidFill>
                  <a:srgbClr val="B2B2B2"/>
                </a:solidFill>
              </a:rPr>
              <a:t>«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Райський</a:t>
            </a:r>
            <a:r>
              <a:rPr lang="ru-RU" sz="1200" b="1" i="1" dirty="0" smtClean="0">
                <a:solidFill>
                  <a:srgbClr val="B2B2B2"/>
                </a:solidFill>
              </a:rPr>
              <a:t> сад»</a:t>
            </a:r>
            <a:endParaRPr lang="ru-RU" sz="1200" b="1" i="1" dirty="0">
              <a:solidFill>
                <a:srgbClr val="B2B2B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8810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75218"/>
            <a:ext cx="8496944" cy="857256"/>
          </a:xfrm>
        </p:spPr>
        <p:txBody>
          <a:bodyPr>
            <a:normAutofit/>
          </a:bodyPr>
          <a:lstStyle/>
          <a:p>
            <a:r>
              <a:rPr lang="uk-UA" sz="3000" b="1" dirty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Законодавство про кооперацію</a:t>
            </a:r>
            <a:endParaRPr lang="ru-RU" sz="3000" b="1" dirty="0">
              <a:latin typeface="Cambria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одержимое 2"/>
          <p:cNvSpPr txBox="1">
            <a:spLocks/>
          </p:cNvSpPr>
          <p:nvPr/>
        </p:nvSpPr>
        <p:spPr>
          <a:xfrm>
            <a:off x="269776" y="2242400"/>
            <a:ext cx="8604448" cy="37021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uk-UA" sz="2800" b="1" dirty="0"/>
              <a:t>«Про кооперацію» </a:t>
            </a:r>
            <a:r>
              <a:rPr lang="uk-UA" sz="2000" b="1" i="1" dirty="0">
                <a:solidFill>
                  <a:schemeClr val="accent6">
                    <a:lumMod val="50000"/>
                  </a:schemeClr>
                </a:solidFill>
              </a:rPr>
              <a:t>10.07.2003</a:t>
            </a:r>
          </a:p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uk-UA" sz="2000" b="1" i="1" dirty="0"/>
              <a:t>виробничий, і обслуговуючий, і споживчий кооперативи. </a:t>
            </a:r>
          </a:p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uk-UA" sz="2000" b="1" i="1" dirty="0"/>
              <a:t>основний і додатковий паї, </a:t>
            </a:r>
          </a:p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uk-UA" sz="2000" b="1" i="1" dirty="0"/>
              <a:t>вступний, членський та цільовий  внесок, </a:t>
            </a:r>
          </a:p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uk-UA" sz="2000" b="1" i="1" dirty="0"/>
              <a:t>окреслили пайовий, резервний та неподільний фонди, </a:t>
            </a:r>
          </a:p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uk-UA" sz="2000" b="1" i="1" dirty="0"/>
              <a:t>зміст установчого договору та статуту</a:t>
            </a:r>
            <a:endParaRPr lang="uk-UA" sz="2000" b="1" i="1" dirty="0">
              <a:solidFill>
                <a:srgbClr val="FF0000"/>
              </a:solidFill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 smtClean="0">
                <a:solidFill>
                  <a:srgbClr val="B2B2B2"/>
                </a:solidFill>
              </a:rPr>
              <a:t>Нарада-семінар керівників підприємств членів </a:t>
            </a:r>
            <a:r>
              <a:rPr lang="uk-UA" sz="1600" b="1" dirty="0" err="1" smtClean="0">
                <a:solidFill>
                  <a:srgbClr val="B2B2B2"/>
                </a:solidFill>
              </a:rPr>
              <a:t>ГС</a:t>
            </a:r>
            <a:r>
              <a:rPr lang="uk-UA" sz="1600" b="1" dirty="0" smtClean="0">
                <a:solidFill>
                  <a:srgbClr val="B2B2B2"/>
                </a:solidFill>
              </a:rPr>
              <a:t> АСУ</a:t>
            </a:r>
            <a:endParaRPr lang="uk-UA" sz="1600" b="1" dirty="0">
              <a:solidFill>
                <a:srgbClr val="B2B2B2"/>
              </a:solidFill>
            </a:endParaRPr>
          </a:p>
          <a:p>
            <a:pPr algn="ctr"/>
            <a:r>
              <a:rPr lang="uk-UA" sz="1200" b="1" i="1" dirty="0" smtClean="0">
                <a:solidFill>
                  <a:srgbClr val="B2B2B2"/>
                </a:solidFill>
              </a:rPr>
              <a:t>7 вересня </a:t>
            </a:r>
            <a:r>
              <a:rPr lang="ru-RU" sz="1200" b="1" i="1" dirty="0" smtClean="0">
                <a:solidFill>
                  <a:srgbClr val="B2B2B2"/>
                </a:solidFill>
              </a:rPr>
              <a:t>2018 </a:t>
            </a:r>
            <a:r>
              <a:rPr lang="ru-RU" sz="1200" b="1" i="1" dirty="0">
                <a:solidFill>
                  <a:srgbClr val="B2B2B2"/>
                </a:solidFill>
              </a:rPr>
              <a:t>року, </a:t>
            </a:r>
            <a:r>
              <a:rPr lang="ru-RU" sz="1200" b="1" i="1" dirty="0" smtClean="0">
                <a:solidFill>
                  <a:srgbClr val="B2B2B2"/>
                </a:solidFill>
              </a:rPr>
              <a:t>«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Райський</a:t>
            </a:r>
            <a:r>
              <a:rPr lang="ru-RU" sz="1200" b="1" i="1" dirty="0" smtClean="0">
                <a:solidFill>
                  <a:srgbClr val="B2B2B2"/>
                </a:solidFill>
              </a:rPr>
              <a:t> сад»</a:t>
            </a:r>
            <a:endParaRPr lang="ru-RU" sz="1200" b="1" i="1" dirty="0">
              <a:solidFill>
                <a:srgbClr val="B2B2B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5516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269" y="1105560"/>
            <a:ext cx="8496944" cy="857256"/>
          </a:xfrm>
        </p:spPr>
        <p:txBody>
          <a:bodyPr>
            <a:normAutofit/>
          </a:bodyPr>
          <a:lstStyle/>
          <a:p>
            <a:r>
              <a:rPr lang="ru-RU" sz="3000" b="1" dirty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Г</a:t>
            </a:r>
            <a:r>
              <a:rPr lang="uk-UA" sz="3000" b="1" dirty="0" err="1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армонізація</a:t>
            </a:r>
            <a:endParaRPr lang="ru-RU" sz="3000" b="1" dirty="0">
              <a:latin typeface="Cambria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одержимое 2"/>
          <p:cNvSpPr txBox="1">
            <a:spLocks/>
          </p:cNvSpPr>
          <p:nvPr/>
        </p:nvSpPr>
        <p:spPr>
          <a:xfrm>
            <a:off x="269776" y="2242400"/>
            <a:ext cx="8604448" cy="33420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uk-UA" sz="2800" b="1" dirty="0"/>
          </a:p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uk-UA" sz="20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="" xmlns:a16="http://schemas.microsoft.com/office/drawing/2014/main" id="{C2AFC54A-962A-4A40-B078-BC29C39E89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>
                <a:solidFill>
                  <a:srgbClr val="B2B2B2"/>
                </a:solidFill>
              </a:rPr>
              <a:t>Семінар ЄБРР</a:t>
            </a:r>
          </a:p>
          <a:p>
            <a:pPr algn="ctr"/>
            <a:r>
              <a:rPr lang="uk-UA" sz="1200" b="1" i="1" dirty="0">
                <a:solidFill>
                  <a:srgbClr val="B2B2B2"/>
                </a:solidFill>
              </a:rPr>
              <a:t>30</a:t>
            </a:r>
            <a:r>
              <a:rPr lang="en-US" sz="1200" b="1" i="1" dirty="0">
                <a:solidFill>
                  <a:srgbClr val="B2B2B2"/>
                </a:solidFill>
              </a:rPr>
              <a:t> </a:t>
            </a:r>
            <a:r>
              <a:rPr lang="uk-UA" sz="1200" b="1" i="1" dirty="0">
                <a:solidFill>
                  <a:srgbClr val="B2B2B2"/>
                </a:solidFill>
              </a:rPr>
              <a:t>травня </a:t>
            </a:r>
            <a:r>
              <a:rPr lang="ru-RU" sz="1200" b="1" i="1" dirty="0">
                <a:solidFill>
                  <a:srgbClr val="B2B2B2"/>
                </a:solidFill>
              </a:rPr>
              <a:t>2018 року, </a:t>
            </a:r>
            <a:r>
              <a:rPr lang="ru-RU" sz="1200" b="1" i="1" dirty="0" err="1">
                <a:solidFill>
                  <a:srgbClr val="B2B2B2"/>
                </a:solidFill>
              </a:rPr>
              <a:t>м.Суми</a:t>
            </a:r>
            <a:endParaRPr lang="ru-RU" sz="1200" b="1" i="1" dirty="0">
              <a:solidFill>
                <a:srgbClr val="B2B2B2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188566"/>
              </p:ext>
            </p:extLst>
          </p:nvPr>
        </p:nvGraphicFramePr>
        <p:xfrm>
          <a:off x="899592" y="2242400"/>
          <a:ext cx="7776864" cy="2286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88432"/>
                <a:gridCol w="3888432"/>
              </a:tblGrid>
              <a:tr h="370840">
                <a:tc>
                  <a:txBody>
                    <a:bodyPr/>
                    <a:lstStyle/>
                    <a:p>
                      <a:pPr marL="457200" indent="-457200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uk-UA" sz="1800" b="1" dirty="0" smtClean="0"/>
                        <a:t>Статут</a:t>
                      </a:r>
                    </a:p>
                    <a:p>
                      <a:pPr marL="457200" indent="-457200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uk-UA" sz="1800" b="1" dirty="0" smtClean="0"/>
                        <a:t>Положення про членство</a:t>
                      </a:r>
                    </a:p>
                    <a:p>
                      <a:pPr marL="457200" indent="-457200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uk-UA" sz="1800" b="1" dirty="0" smtClean="0"/>
                        <a:t>Положення про пайові внески і пайові виплати</a:t>
                      </a:r>
                    </a:p>
                    <a:p>
                      <a:pPr marL="457200" indent="-457200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uk-UA" sz="1800" b="1" dirty="0" smtClean="0"/>
                        <a:t>Облікова політика</a:t>
                      </a:r>
                    </a:p>
                    <a:p>
                      <a:pPr marL="457200" indent="-457200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1800" b="1" dirty="0" smtClean="0"/>
                        <a:t>HR</a:t>
                      </a:r>
                    </a:p>
                    <a:p>
                      <a:pPr marL="457200" indent="-457200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uk-UA" sz="1800" b="1" dirty="0" smtClean="0"/>
                        <a:t>Технологічна документація</a:t>
                      </a:r>
                      <a:endParaRPr lang="uk-UA" sz="18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uk-UA" sz="1800" b="1" dirty="0" smtClean="0"/>
                        <a:t>Господарський кодекс </a:t>
                      </a:r>
                    </a:p>
                    <a:p>
                      <a:pPr>
                        <a:spcBef>
                          <a:spcPct val="20000"/>
                        </a:spcBef>
                        <a:defRPr/>
                      </a:pPr>
                      <a:r>
                        <a:rPr lang="uk-UA" sz="1800" b="1" dirty="0" smtClean="0"/>
                        <a:t>      </a:t>
                      </a:r>
                      <a:r>
                        <a:rPr lang="uk-UA" sz="18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(Глава 10 «Підприємства колективної власності»)</a:t>
                      </a:r>
                    </a:p>
                    <a:p>
                      <a:pPr marL="457200" indent="-457200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uk-UA" sz="1800" b="1" dirty="0" smtClean="0"/>
                        <a:t>Три закони про кооперацію</a:t>
                      </a: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63017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269" y="1105560"/>
            <a:ext cx="8496944" cy="857256"/>
          </a:xfrm>
        </p:spPr>
        <p:txBody>
          <a:bodyPr>
            <a:normAutofit/>
          </a:bodyPr>
          <a:lstStyle/>
          <a:p>
            <a:r>
              <a:rPr lang="uk-UA" sz="3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Підтримка громад</a:t>
            </a:r>
            <a:endParaRPr lang="ru-RU" sz="3000" b="1" dirty="0">
              <a:latin typeface="Cambria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одержимое 2"/>
          <p:cNvSpPr txBox="1">
            <a:spLocks/>
          </p:cNvSpPr>
          <p:nvPr/>
        </p:nvSpPr>
        <p:spPr>
          <a:xfrm>
            <a:off x="216461" y="2139706"/>
            <a:ext cx="8604448" cy="377888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>
              <a:spcBef>
                <a:spcPct val="20000"/>
              </a:spcBef>
              <a:defRPr/>
            </a:pPr>
            <a:r>
              <a:rPr lang="uk-UA" sz="2800" b="1" dirty="0" smtClean="0">
                <a:solidFill>
                  <a:srgbClr val="FF0000"/>
                </a:solidFill>
              </a:rPr>
              <a:t>Матриця сучасного управління</a:t>
            </a:r>
          </a:p>
          <a:p>
            <a:pPr marL="514350" indent="-514350">
              <a:spcBef>
                <a:spcPct val="20000"/>
              </a:spcBef>
              <a:buAutoNum type="arabicParenR"/>
              <a:defRPr/>
            </a:pPr>
            <a:r>
              <a:rPr lang="uk-UA" sz="2800" b="1" dirty="0" smtClean="0"/>
              <a:t>Стратегія</a:t>
            </a:r>
          </a:p>
          <a:p>
            <a:pPr marL="514350" indent="-514350">
              <a:spcBef>
                <a:spcPct val="20000"/>
              </a:spcBef>
              <a:buAutoNum type="arabicParenR"/>
              <a:defRPr/>
            </a:pPr>
            <a:r>
              <a:rPr lang="uk-UA" sz="2800" b="1" dirty="0" smtClean="0"/>
              <a:t>План на реалізацію стратегії</a:t>
            </a:r>
          </a:p>
          <a:p>
            <a:pPr marL="514350" indent="-514350">
              <a:spcBef>
                <a:spcPct val="20000"/>
              </a:spcBef>
              <a:buAutoNum type="arabicParenR"/>
              <a:defRPr/>
            </a:pPr>
            <a:r>
              <a:rPr lang="uk-UA" sz="2800" b="1" dirty="0" smtClean="0"/>
              <a:t>Ресурси для реалізації плану </a:t>
            </a:r>
          </a:p>
          <a:p>
            <a:pPr>
              <a:spcBef>
                <a:spcPct val="20000"/>
              </a:spcBef>
              <a:defRPr/>
            </a:pPr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</a:rPr>
              <a:t>(Мінагрополітики Є 400 млн)</a:t>
            </a:r>
          </a:p>
          <a:p>
            <a:pPr>
              <a:spcBef>
                <a:spcPct val="20000"/>
              </a:spcBef>
              <a:defRPr/>
            </a:pPr>
            <a:endParaRPr lang="uk-UA" sz="28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ct val="20000"/>
              </a:spcBef>
              <a:defRPr/>
            </a:pPr>
            <a:r>
              <a:rPr lang="uk-UA" sz="2800" b="1" dirty="0" smtClean="0"/>
              <a:t>Середнє с\г підприємство – </a:t>
            </a:r>
            <a:r>
              <a:rPr lang="uk-UA" sz="2800" b="1" dirty="0" smtClean="0">
                <a:solidFill>
                  <a:srgbClr val="FF0000"/>
                </a:solidFill>
              </a:rPr>
              <a:t>інвестор </a:t>
            </a:r>
            <a:r>
              <a:rPr lang="uk-UA" sz="2800" b="1" dirty="0" smtClean="0"/>
              <a:t>місцевого розвитку</a:t>
            </a:r>
          </a:p>
          <a:p>
            <a:pPr>
              <a:spcBef>
                <a:spcPct val="20000"/>
              </a:spcBef>
              <a:defRPr/>
            </a:pPr>
            <a:r>
              <a:rPr lang="uk-UA" sz="2800" b="1" dirty="0" smtClean="0"/>
              <a:t>Кооперація – ефективний </a:t>
            </a:r>
            <a:r>
              <a:rPr lang="uk-UA" sz="2800" b="1" dirty="0" smtClean="0">
                <a:solidFill>
                  <a:srgbClr val="FF0000"/>
                </a:solidFill>
              </a:rPr>
              <a:t>механізм</a:t>
            </a:r>
          </a:p>
          <a:p>
            <a:pPr>
              <a:spcBef>
                <a:spcPct val="20000"/>
              </a:spcBef>
              <a:defRPr/>
            </a:pPr>
            <a:endParaRPr lang="uk-UA" sz="2800" b="1" dirty="0"/>
          </a:p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uk-UA" sz="20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="" xmlns:a16="http://schemas.microsoft.com/office/drawing/2014/main" id="{C2AFC54A-962A-4A40-B078-BC29C39E89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>
                <a:solidFill>
                  <a:srgbClr val="B2B2B2"/>
                </a:solidFill>
              </a:rPr>
              <a:t>Семінар ЄБРР</a:t>
            </a:r>
          </a:p>
          <a:p>
            <a:pPr algn="ctr"/>
            <a:r>
              <a:rPr lang="uk-UA" sz="1200" b="1" i="1" dirty="0">
                <a:solidFill>
                  <a:srgbClr val="B2B2B2"/>
                </a:solidFill>
              </a:rPr>
              <a:t>30</a:t>
            </a:r>
            <a:r>
              <a:rPr lang="en-US" sz="1200" b="1" i="1" dirty="0">
                <a:solidFill>
                  <a:srgbClr val="B2B2B2"/>
                </a:solidFill>
              </a:rPr>
              <a:t> </a:t>
            </a:r>
            <a:r>
              <a:rPr lang="uk-UA" sz="1200" b="1" i="1" dirty="0">
                <a:solidFill>
                  <a:srgbClr val="B2B2B2"/>
                </a:solidFill>
              </a:rPr>
              <a:t>травня </a:t>
            </a:r>
            <a:r>
              <a:rPr lang="ru-RU" sz="1200" b="1" i="1" dirty="0">
                <a:solidFill>
                  <a:srgbClr val="B2B2B2"/>
                </a:solidFill>
              </a:rPr>
              <a:t>2018 року, </a:t>
            </a:r>
            <a:r>
              <a:rPr lang="ru-RU" sz="1200" b="1" i="1" dirty="0" err="1">
                <a:solidFill>
                  <a:srgbClr val="B2B2B2"/>
                </a:solidFill>
              </a:rPr>
              <a:t>м.Суми</a:t>
            </a:r>
            <a:endParaRPr lang="ru-RU" sz="1200" b="1" i="1" dirty="0">
              <a:solidFill>
                <a:srgbClr val="B2B2B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309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305069"/>
            <a:ext cx="8229600" cy="857256"/>
          </a:xfrm>
        </p:spPr>
        <p:txBody>
          <a:bodyPr>
            <a:normAutofit/>
          </a:bodyPr>
          <a:lstStyle/>
          <a:p>
            <a:r>
              <a:rPr lang="uk-UA" sz="3000" b="1" dirty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Що таке кооперація? </a:t>
            </a:r>
            <a:endParaRPr lang="ru-RU" sz="3000" b="1" dirty="0">
              <a:latin typeface="Cambria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одержимое 2"/>
          <p:cNvSpPr txBox="1">
            <a:spLocks/>
          </p:cNvSpPr>
          <p:nvPr/>
        </p:nvSpPr>
        <p:spPr>
          <a:xfrm>
            <a:off x="323528" y="2242400"/>
            <a:ext cx="8229600" cy="3379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lvl="0" indent="-4572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uk-UA" sz="2800" b="1" dirty="0"/>
              <a:t>Закон?</a:t>
            </a:r>
          </a:p>
          <a:p>
            <a:pPr marL="457200" lvl="0" indent="-4572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uk-UA" sz="2800" b="1" dirty="0"/>
              <a:t>Воля і домовленість?</a:t>
            </a:r>
          </a:p>
          <a:p>
            <a:pPr lvl="0" algn="ctr">
              <a:spcBef>
                <a:spcPct val="20000"/>
              </a:spcBef>
              <a:defRPr/>
            </a:pPr>
            <a:endParaRPr lang="uk-UA" sz="1000" b="1" dirty="0">
              <a:solidFill>
                <a:srgbClr val="FF0000"/>
              </a:solidFill>
            </a:endParaRPr>
          </a:p>
          <a:p>
            <a:pPr lvl="0" algn="ctr">
              <a:spcBef>
                <a:spcPct val="20000"/>
              </a:spcBef>
              <a:defRPr/>
            </a:pPr>
            <a:r>
              <a:rPr lang="uk-UA" sz="2800" b="1" dirty="0">
                <a:solidFill>
                  <a:srgbClr val="FF0000"/>
                </a:solidFill>
              </a:rPr>
              <a:t>Об</a:t>
            </a:r>
            <a:r>
              <a:rPr lang="en-US" sz="2800" b="1" dirty="0">
                <a:solidFill>
                  <a:srgbClr val="FF0000"/>
                </a:solidFill>
              </a:rPr>
              <a:t>’</a:t>
            </a:r>
            <a:r>
              <a:rPr lang="uk-UA" sz="2800" b="1" dirty="0">
                <a:solidFill>
                  <a:srgbClr val="FF0000"/>
                </a:solidFill>
              </a:rPr>
              <a:t>єднання активів 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uk-UA" sz="2800" b="1" dirty="0">
                <a:solidFill>
                  <a:srgbClr val="FF0000"/>
                </a:solidFill>
              </a:rPr>
              <a:t>для здійснення господарської </a:t>
            </a:r>
            <a:r>
              <a:rPr lang="uk-UA" sz="2800" b="1" dirty="0" smtClean="0">
                <a:solidFill>
                  <a:srgbClr val="FF0000"/>
                </a:solidFill>
              </a:rPr>
              <a:t>діяльності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uk-U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(ПАЙ)</a:t>
            </a:r>
            <a:endParaRPr lang="uk-UA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0" algn="ctr">
              <a:spcBef>
                <a:spcPct val="20000"/>
              </a:spcBef>
              <a:defRPr/>
            </a:pPr>
            <a:endParaRPr lang="uk-UA" sz="1000" b="1" dirty="0">
              <a:solidFill>
                <a:srgbClr val="FF0000"/>
              </a:solidFill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 smtClean="0">
                <a:solidFill>
                  <a:srgbClr val="B2B2B2"/>
                </a:solidFill>
              </a:rPr>
              <a:t>Нарада-семінар керівників підприємств членів </a:t>
            </a:r>
            <a:r>
              <a:rPr lang="uk-UA" sz="1600" b="1" dirty="0" err="1" smtClean="0">
                <a:solidFill>
                  <a:srgbClr val="B2B2B2"/>
                </a:solidFill>
              </a:rPr>
              <a:t>ГС</a:t>
            </a:r>
            <a:r>
              <a:rPr lang="uk-UA" sz="1600" b="1" dirty="0" smtClean="0">
                <a:solidFill>
                  <a:srgbClr val="B2B2B2"/>
                </a:solidFill>
              </a:rPr>
              <a:t> АСУ</a:t>
            </a:r>
            <a:endParaRPr lang="uk-UA" sz="1600" b="1" dirty="0">
              <a:solidFill>
                <a:srgbClr val="B2B2B2"/>
              </a:solidFill>
            </a:endParaRPr>
          </a:p>
          <a:p>
            <a:pPr algn="ctr"/>
            <a:r>
              <a:rPr lang="uk-UA" sz="1200" b="1" i="1" dirty="0" smtClean="0">
                <a:solidFill>
                  <a:srgbClr val="B2B2B2"/>
                </a:solidFill>
              </a:rPr>
              <a:t>7 вересня </a:t>
            </a:r>
            <a:r>
              <a:rPr lang="ru-RU" sz="1200" b="1" i="1" dirty="0" smtClean="0">
                <a:solidFill>
                  <a:srgbClr val="B2B2B2"/>
                </a:solidFill>
              </a:rPr>
              <a:t>2018 </a:t>
            </a:r>
            <a:r>
              <a:rPr lang="ru-RU" sz="1200" b="1" i="1" dirty="0">
                <a:solidFill>
                  <a:srgbClr val="B2B2B2"/>
                </a:solidFill>
              </a:rPr>
              <a:t>року, </a:t>
            </a:r>
            <a:r>
              <a:rPr lang="ru-RU" sz="1200" b="1" i="1" dirty="0" smtClean="0">
                <a:solidFill>
                  <a:srgbClr val="B2B2B2"/>
                </a:solidFill>
              </a:rPr>
              <a:t>«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Райський</a:t>
            </a:r>
            <a:r>
              <a:rPr lang="ru-RU" sz="1200" b="1" i="1" dirty="0" smtClean="0">
                <a:solidFill>
                  <a:srgbClr val="B2B2B2"/>
                </a:solidFill>
              </a:rPr>
              <a:t> сад»</a:t>
            </a:r>
            <a:endParaRPr lang="ru-RU" sz="1200" b="1" i="1" dirty="0">
              <a:solidFill>
                <a:srgbClr val="B2B2B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917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90343"/>
            <a:ext cx="8229600" cy="857256"/>
          </a:xfrm>
        </p:spPr>
        <p:txBody>
          <a:bodyPr>
            <a:normAutofit/>
          </a:bodyPr>
          <a:lstStyle/>
          <a:p>
            <a:r>
              <a:rPr lang="uk-UA" sz="3000" b="1" dirty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З чого починається кооператив? </a:t>
            </a:r>
            <a:endParaRPr lang="ru-RU" sz="3000" b="1" dirty="0">
              <a:latin typeface="Cambria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одержимое 2"/>
          <p:cNvSpPr txBox="1">
            <a:spLocks/>
          </p:cNvSpPr>
          <p:nvPr/>
        </p:nvSpPr>
        <p:spPr>
          <a:xfrm>
            <a:off x="323528" y="2279022"/>
            <a:ext cx="8229600" cy="337961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uk-UA" sz="2800" b="1" dirty="0"/>
              <a:t>З створення юридичної особи?</a:t>
            </a:r>
          </a:p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uk-UA" sz="2800" b="1" dirty="0"/>
              <a:t>З об</a:t>
            </a:r>
            <a:r>
              <a:rPr lang="en-US" sz="2800" b="1" dirty="0"/>
              <a:t>’</a:t>
            </a:r>
            <a:r>
              <a:rPr lang="uk-UA" sz="2800" b="1" dirty="0"/>
              <a:t>єднання на виконання певних функцій?</a:t>
            </a:r>
          </a:p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uk-UA" sz="1000" b="1" dirty="0"/>
          </a:p>
          <a:p>
            <a:pPr lvl="0" algn="ctr">
              <a:spcBef>
                <a:spcPct val="20000"/>
              </a:spcBef>
              <a:defRPr/>
            </a:pPr>
            <a:r>
              <a:rPr lang="uk-UA" sz="2800" b="1" dirty="0">
                <a:solidFill>
                  <a:srgbClr val="FF0000"/>
                </a:solidFill>
              </a:rPr>
              <a:t>Кооператив починається 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uk-UA" sz="2800" b="1" dirty="0">
                <a:solidFill>
                  <a:srgbClr val="FF0000"/>
                </a:solidFill>
              </a:rPr>
              <a:t>з інвентаризації пайових внесків </a:t>
            </a:r>
          </a:p>
          <a:p>
            <a:pPr lvl="0" algn="ctr">
              <a:spcBef>
                <a:spcPct val="20000"/>
              </a:spcBef>
              <a:defRPr/>
            </a:pPr>
            <a:endParaRPr lang="uk-UA" sz="1000" b="1" dirty="0">
              <a:solidFill>
                <a:srgbClr val="FF0000"/>
              </a:solidFill>
            </a:endParaRPr>
          </a:p>
          <a:p>
            <a:pPr marL="342900" lvl="0" indent="-342900" algn="r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uk-UA" sz="2000" b="1" dirty="0"/>
              <a:t>Матеріальні активи: </a:t>
            </a:r>
            <a:r>
              <a:rPr lang="uk-UA" sz="2000" b="1" i="1" dirty="0">
                <a:solidFill>
                  <a:schemeClr val="accent6">
                    <a:lumMod val="50000"/>
                  </a:schemeClr>
                </a:solidFill>
              </a:rPr>
              <a:t>засоби виробництва</a:t>
            </a:r>
          </a:p>
          <a:p>
            <a:pPr marL="342900" lvl="0" indent="-342900" algn="r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uk-UA" sz="2000" b="1" dirty="0"/>
              <a:t>Нематеріальні активи: </a:t>
            </a:r>
            <a:r>
              <a:rPr lang="uk-UA" sz="2000" b="1" i="1" dirty="0" smtClean="0">
                <a:solidFill>
                  <a:schemeClr val="accent6">
                    <a:lumMod val="50000"/>
                  </a:schemeClr>
                </a:solidFill>
              </a:rPr>
              <a:t>ноу-хау</a:t>
            </a:r>
            <a:endParaRPr lang="en-US" sz="2000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42900" lvl="0" indent="-342900" algn="r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ru-RU" sz="2000" b="1" dirty="0" smtClean="0"/>
              <a:t>Об</a:t>
            </a:r>
            <a:r>
              <a:rPr lang="uk-UA" sz="2000" b="1" dirty="0" err="1" smtClean="0"/>
              <a:t>ігові</a:t>
            </a:r>
            <a:r>
              <a:rPr lang="uk-UA" sz="2000" b="1" dirty="0" smtClean="0"/>
              <a:t> кошти: </a:t>
            </a:r>
            <a:r>
              <a:rPr lang="uk-UA" sz="2000" b="1" i="1" dirty="0" smtClean="0">
                <a:solidFill>
                  <a:schemeClr val="accent6">
                    <a:lumMod val="50000"/>
                  </a:schemeClr>
                </a:solidFill>
              </a:rPr>
              <a:t>операційна діяльність</a:t>
            </a:r>
            <a:endParaRPr lang="ru-RU" sz="20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 smtClean="0">
                <a:solidFill>
                  <a:srgbClr val="B2B2B2"/>
                </a:solidFill>
              </a:rPr>
              <a:t>Нарада-семінар керівників підприємств членів </a:t>
            </a:r>
            <a:r>
              <a:rPr lang="uk-UA" sz="1600" b="1" dirty="0" err="1" smtClean="0">
                <a:solidFill>
                  <a:srgbClr val="B2B2B2"/>
                </a:solidFill>
              </a:rPr>
              <a:t>ГС</a:t>
            </a:r>
            <a:r>
              <a:rPr lang="uk-UA" sz="1600" b="1" dirty="0" smtClean="0">
                <a:solidFill>
                  <a:srgbClr val="B2B2B2"/>
                </a:solidFill>
              </a:rPr>
              <a:t> АСУ</a:t>
            </a:r>
            <a:endParaRPr lang="uk-UA" sz="1600" b="1" dirty="0">
              <a:solidFill>
                <a:srgbClr val="B2B2B2"/>
              </a:solidFill>
            </a:endParaRPr>
          </a:p>
          <a:p>
            <a:pPr algn="ctr"/>
            <a:r>
              <a:rPr lang="uk-UA" sz="1200" b="1" i="1" dirty="0" smtClean="0">
                <a:solidFill>
                  <a:srgbClr val="B2B2B2"/>
                </a:solidFill>
              </a:rPr>
              <a:t>7 вересня </a:t>
            </a:r>
            <a:r>
              <a:rPr lang="ru-RU" sz="1200" b="1" i="1" dirty="0" smtClean="0">
                <a:solidFill>
                  <a:srgbClr val="B2B2B2"/>
                </a:solidFill>
              </a:rPr>
              <a:t>2018 </a:t>
            </a:r>
            <a:r>
              <a:rPr lang="ru-RU" sz="1200" b="1" i="1" dirty="0">
                <a:solidFill>
                  <a:srgbClr val="B2B2B2"/>
                </a:solidFill>
              </a:rPr>
              <a:t>року, </a:t>
            </a:r>
            <a:r>
              <a:rPr lang="ru-RU" sz="1200" b="1" i="1" dirty="0" smtClean="0">
                <a:solidFill>
                  <a:srgbClr val="B2B2B2"/>
                </a:solidFill>
              </a:rPr>
              <a:t>«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Райський</a:t>
            </a:r>
            <a:r>
              <a:rPr lang="ru-RU" sz="1200" b="1" i="1" dirty="0" smtClean="0">
                <a:solidFill>
                  <a:srgbClr val="B2B2B2"/>
                </a:solidFill>
              </a:rPr>
              <a:t> сад»</a:t>
            </a:r>
            <a:endParaRPr lang="ru-RU" sz="1200" b="1" i="1" dirty="0">
              <a:solidFill>
                <a:srgbClr val="B2B2B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252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40130"/>
            <a:ext cx="8229600" cy="857256"/>
          </a:xfrm>
        </p:spPr>
        <p:txBody>
          <a:bodyPr>
            <a:normAutofit/>
          </a:bodyPr>
          <a:lstStyle/>
          <a:p>
            <a:r>
              <a:rPr lang="uk-UA" sz="3000" b="1" dirty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Що таке </a:t>
            </a:r>
            <a:r>
              <a:rPr lang="uk-UA" sz="3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пай? </a:t>
            </a:r>
            <a:endParaRPr lang="ru-RU" sz="3000" b="1" dirty="0">
              <a:latin typeface="Cambria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одержимое 2"/>
          <p:cNvSpPr txBox="1">
            <a:spLocks/>
          </p:cNvSpPr>
          <p:nvPr/>
        </p:nvSpPr>
        <p:spPr>
          <a:xfrm>
            <a:off x="611560" y="1940824"/>
            <a:ext cx="8229600" cy="4440504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457200" lvl="0" indent="-4572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uk-UA" sz="2800" b="1" dirty="0" smtClean="0"/>
              <a:t>Грошовий внесок</a:t>
            </a:r>
          </a:p>
          <a:p>
            <a:pPr marL="457200" lvl="0" indent="-4572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uk-UA" sz="2800" b="1" dirty="0" smtClean="0"/>
              <a:t>Внесок майном</a:t>
            </a:r>
          </a:p>
          <a:p>
            <a:pPr lvl="1">
              <a:spcBef>
                <a:spcPts val="600"/>
              </a:spcBef>
              <a:defRPr/>
            </a:pPr>
            <a:r>
              <a:rPr lang="uk-UA" sz="2800" b="1" i="1" dirty="0" smtClean="0">
                <a:solidFill>
                  <a:schemeClr val="accent6">
                    <a:lumMod val="50000"/>
                  </a:schemeClr>
                </a:solidFill>
              </a:rPr>
              <a:t>	Необоротні активи: </a:t>
            </a:r>
            <a:r>
              <a:rPr lang="uk-UA" sz="2800" i="1" dirty="0" smtClean="0">
                <a:solidFill>
                  <a:schemeClr val="accent6">
                    <a:lumMod val="50000"/>
                  </a:schemeClr>
                </a:solidFill>
              </a:rPr>
              <a:t>основні засоби і нематеріальні активи</a:t>
            </a:r>
          </a:p>
          <a:p>
            <a:pPr marL="457200" lvl="0" indent="-4572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uk-UA" sz="2800" b="1" dirty="0" smtClean="0"/>
              <a:t>Внесок трудовою участю</a:t>
            </a:r>
          </a:p>
          <a:p>
            <a:pPr lvl="0">
              <a:spcBef>
                <a:spcPts val="600"/>
              </a:spcBef>
              <a:defRPr/>
            </a:pPr>
            <a:endParaRPr lang="uk-UA" sz="2800" dirty="0" smtClean="0"/>
          </a:p>
          <a:p>
            <a:pPr lvl="0">
              <a:spcBef>
                <a:spcPts val="600"/>
              </a:spcBef>
              <a:defRPr/>
            </a:pPr>
            <a:r>
              <a:rPr lang="uk-UA" sz="2800" dirty="0" smtClean="0"/>
              <a:t>«який здійснюється шляхом передачі кооперативу майна, в тому числі грошей, майнових прав, а також </a:t>
            </a:r>
            <a:r>
              <a:rPr lang="uk-UA" sz="2800" dirty="0" smtClean="0">
                <a:solidFill>
                  <a:schemeClr val="accent6">
                    <a:lumMod val="50000"/>
                  </a:schemeClr>
                </a:solidFill>
              </a:rPr>
              <a:t>земельної ділянки</a:t>
            </a:r>
            <a:r>
              <a:rPr lang="uk-UA" sz="2800" dirty="0" smtClean="0"/>
              <a:t>»</a:t>
            </a:r>
          </a:p>
          <a:p>
            <a:pPr lvl="0">
              <a:spcBef>
                <a:spcPts val="600"/>
              </a:spcBef>
              <a:defRPr/>
            </a:pPr>
            <a:endParaRPr lang="uk-UA" sz="2800" dirty="0" smtClean="0"/>
          </a:p>
          <a:p>
            <a:pPr lvl="0">
              <a:spcBef>
                <a:spcPts val="600"/>
              </a:spcBef>
              <a:defRPr/>
            </a:pPr>
            <a:r>
              <a:rPr lang="uk-UA" sz="2800" dirty="0" smtClean="0"/>
              <a:t>Паї,  в  тому  числі  резервного і спеціального фондів, є  </a:t>
            </a:r>
            <a:r>
              <a:rPr lang="uk-UA" sz="2800" b="1" dirty="0" smtClean="0">
                <a:solidFill>
                  <a:srgbClr val="FF0000"/>
                </a:solidFill>
              </a:rPr>
              <a:t>персоніфікованими </a:t>
            </a:r>
            <a:r>
              <a:rPr lang="uk-UA" sz="2800" dirty="0" smtClean="0"/>
              <a:t> і  у  сумі  визначають загальну частку члена кооперативу у майні кооперативу. </a:t>
            </a:r>
          </a:p>
          <a:p>
            <a:pPr lvl="0">
              <a:spcBef>
                <a:spcPts val="600"/>
              </a:spcBef>
              <a:defRPr/>
            </a:pPr>
            <a:r>
              <a:rPr lang="uk-UA" sz="2800" dirty="0" smtClean="0"/>
              <a:t>Право власності  членів  кооперативу  - фізичних осіб на свою загальну частку </a:t>
            </a:r>
            <a:r>
              <a:rPr lang="uk-UA" sz="2800" b="1" dirty="0" smtClean="0">
                <a:solidFill>
                  <a:srgbClr val="FF0000"/>
                </a:solidFill>
              </a:rPr>
              <a:t>успадковується. </a:t>
            </a:r>
          </a:p>
          <a:p>
            <a:pPr lvl="0" algn="ctr">
              <a:spcBef>
                <a:spcPct val="20000"/>
              </a:spcBef>
              <a:defRPr/>
            </a:pPr>
            <a:endParaRPr lang="uk-UA" sz="1000" b="1" dirty="0" smtClean="0">
              <a:solidFill>
                <a:srgbClr val="FF0000"/>
              </a:solidFill>
            </a:endParaRPr>
          </a:p>
          <a:p>
            <a:pPr lvl="0" algn="ctr">
              <a:spcBef>
                <a:spcPct val="20000"/>
              </a:spcBef>
              <a:defRPr/>
            </a:pPr>
            <a:endParaRPr lang="uk-UA" sz="1000" b="1" dirty="0" smtClean="0">
              <a:solidFill>
                <a:srgbClr val="FF0000"/>
              </a:solidFill>
            </a:endParaRPr>
          </a:p>
          <a:p>
            <a:pPr lvl="0" algn="ctr">
              <a:spcBef>
                <a:spcPct val="20000"/>
              </a:spcBef>
              <a:defRPr/>
            </a:pPr>
            <a:endParaRPr lang="uk-UA" sz="1000" b="1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lvl="0" algn="ctr">
              <a:spcBef>
                <a:spcPct val="20000"/>
              </a:spcBef>
              <a:defRPr/>
            </a:pPr>
            <a:r>
              <a:rPr lang="uk-UA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ВИПЛАТИ НА ПАЙ</a:t>
            </a:r>
            <a:endParaRPr lang="uk-UA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 smtClean="0">
                <a:solidFill>
                  <a:srgbClr val="B2B2B2"/>
                </a:solidFill>
              </a:rPr>
              <a:t>Нарада-семінар керівників підприємств членів </a:t>
            </a:r>
            <a:r>
              <a:rPr lang="uk-UA" sz="1600" b="1" dirty="0" err="1" smtClean="0">
                <a:solidFill>
                  <a:srgbClr val="B2B2B2"/>
                </a:solidFill>
              </a:rPr>
              <a:t>ГС</a:t>
            </a:r>
            <a:r>
              <a:rPr lang="uk-UA" sz="1600" b="1" dirty="0" smtClean="0">
                <a:solidFill>
                  <a:srgbClr val="B2B2B2"/>
                </a:solidFill>
              </a:rPr>
              <a:t> АСУ</a:t>
            </a:r>
            <a:endParaRPr lang="uk-UA" sz="1600" b="1" dirty="0">
              <a:solidFill>
                <a:srgbClr val="B2B2B2"/>
              </a:solidFill>
            </a:endParaRPr>
          </a:p>
          <a:p>
            <a:pPr algn="ctr"/>
            <a:r>
              <a:rPr lang="uk-UA" sz="1200" b="1" i="1" dirty="0" smtClean="0">
                <a:solidFill>
                  <a:srgbClr val="B2B2B2"/>
                </a:solidFill>
              </a:rPr>
              <a:t>7 вересня </a:t>
            </a:r>
            <a:r>
              <a:rPr lang="ru-RU" sz="1200" b="1" i="1" dirty="0" smtClean="0">
                <a:solidFill>
                  <a:srgbClr val="B2B2B2"/>
                </a:solidFill>
              </a:rPr>
              <a:t>2018 </a:t>
            </a:r>
            <a:r>
              <a:rPr lang="ru-RU" sz="1200" b="1" i="1" dirty="0">
                <a:solidFill>
                  <a:srgbClr val="B2B2B2"/>
                </a:solidFill>
              </a:rPr>
              <a:t>року, </a:t>
            </a:r>
            <a:r>
              <a:rPr lang="ru-RU" sz="1200" b="1" i="1" dirty="0" smtClean="0">
                <a:solidFill>
                  <a:srgbClr val="B2B2B2"/>
                </a:solidFill>
              </a:rPr>
              <a:t>«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Райський</a:t>
            </a:r>
            <a:r>
              <a:rPr lang="ru-RU" sz="1200" b="1" i="1" dirty="0" smtClean="0">
                <a:solidFill>
                  <a:srgbClr val="B2B2B2"/>
                </a:solidFill>
              </a:rPr>
              <a:t> сад»</a:t>
            </a:r>
            <a:endParaRPr lang="ru-RU" sz="1200" b="1" i="1" dirty="0">
              <a:solidFill>
                <a:srgbClr val="B2B2B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317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33229"/>
            <a:ext cx="8229600" cy="857256"/>
          </a:xfrm>
        </p:spPr>
        <p:txBody>
          <a:bodyPr>
            <a:normAutofit/>
          </a:bodyPr>
          <a:lstStyle/>
          <a:p>
            <a:r>
              <a:rPr lang="uk-UA" sz="3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Виплати на пай</a:t>
            </a:r>
            <a:endParaRPr lang="ru-RU" sz="3000" b="1" dirty="0">
              <a:latin typeface="Cambria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одержимое 2"/>
          <p:cNvSpPr txBox="1">
            <a:spLocks/>
          </p:cNvSpPr>
          <p:nvPr/>
        </p:nvSpPr>
        <p:spPr>
          <a:xfrm>
            <a:off x="685800" y="1480339"/>
            <a:ext cx="8229600" cy="4468941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lvl="0">
              <a:spcBef>
                <a:spcPts val="600"/>
              </a:spcBef>
              <a:defRPr/>
            </a:pPr>
            <a:r>
              <a:rPr lang="uk-UA" sz="2800" b="1" dirty="0"/>
              <a:t>Розмір виплат на паї встановлюється рішенням загальних зборів </a:t>
            </a:r>
          </a:p>
          <a:p>
            <a:pPr lvl="0">
              <a:spcBef>
                <a:spcPts val="600"/>
              </a:spcBef>
              <a:defRPr/>
            </a:pPr>
            <a:r>
              <a:rPr lang="uk-UA" sz="2800" b="1" dirty="0"/>
              <a:t>членів  кооперативу  після  відрахувань  обов'язкових  коштів   на </a:t>
            </a:r>
          </a:p>
          <a:p>
            <a:pPr lvl="0">
              <a:spcBef>
                <a:spcPts val="600"/>
              </a:spcBef>
              <a:defRPr/>
            </a:pPr>
            <a:r>
              <a:rPr lang="uk-UA" sz="2800" b="1" dirty="0"/>
              <a:t>формування і поповнення </a:t>
            </a:r>
            <a:r>
              <a:rPr lang="uk-UA" sz="2800" b="1" dirty="0">
                <a:solidFill>
                  <a:srgbClr val="FF0000"/>
                </a:solidFill>
              </a:rPr>
              <a:t>його фондів</a:t>
            </a:r>
            <a:r>
              <a:rPr lang="uk-UA" sz="2800" b="1" dirty="0"/>
              <a:t>.  </a:t>
            </a:r>
            <a:endParaRPr lang="uk-UA" sz="2800" b="1" dirty="0" smtClean="0"/>
          </a:p>
          <a:p>
            <a:pPr lvl="0">
              <a:spcBef>
                <a:spcPts val="600"/>
              </a:spcBef>
              <a:defRPr/>
            </a:pPr>
            <a:endParaRPr lang="uk-UA" sz="600" b="1" dirty="0"/>
          </a:p>
          <a:p>
            <a:pPr lvl="0">
              <a:spcBef>
                <a:spcPts val="600"/>
              </a:spcBef>
              <a:defRPr/>
            </a:pPr>
            <a:r>
              <a:rPr lang="uk-UA" sz="2800" b="1" dirty="0" smtClean="0"/>
              <a:t>Виплати </a:t>
            </a:r>
            <a:r>
              <a:rPr lang="uk-UA" sz="2800" b="1" dirty="0"/>
              <a:t>можуть здійснюватися </a:t>
            </a:r>
          </a:p>
          <a:p>
            <a:pPr marL="457200" lvl="0" indent="-4572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uk-UA" sz="2800" b="1" dirty="0"/>
              <a:t>у грошовій формі,  </a:t>
            </a:r>
            <a:endParaRPr lang="uk-UA" sz="2800" b="1" dirty="0" smtClean="0"/>
          </a:p>
          <a:p>
            <a:pPr marL="457200" lvl="0" indent="-4572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uk-UA" sz="2800" b="1" dirty="0" smtClean="0"/>
              <a:t>товарами</a:t>
            </a:r>
            <a:r>
              <a:rPr lang="uk-UA" sz="2800" b="1" dirty="0"/>
              <a:t>,  </a:t>
            </a:r>
            <a:endParaRPr lang="uk-UA" sz="2800" b="1" dirty="0" smtClean="0"/>
          </a:p>
          <a:p>
            <a:pPr marL="457200" lvl="0" indent="-4572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uk-UA" sz="2800" b="1" dirty="0" smtClean="0"/>
              <a:t>цінними </a:t>
            </a:r>
            <a:r>
              <a:rPr lang="uk-UA" sz="2800" b="1" dirty="0"/>
              <a:t>паперами,  </a:t>
            </a:r>
            <a:endParaRPr lang="uk-UA" sz="2800" b="1" dirty="0" smtClean="0"/>
          </a:p>
          <a:p>
            <a:pPr marL="457200" lvl="0" indent="-4572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uk-UA" sz="2800" b="1" dirty="0" smtClean="0"/>
              <a:t>у  </a:t>
            </a:r>
            <a:r>
              <a:rPr lang="uk-UA" sz="2800" b="1" dirty="0"/>
              <a:t>формі </a:t>
            </a:r>
            <a:r>
              <a:rPr lang="uk-UA" sz="2800" b="1" dirty="0" smtClean="0"/>
              <a:t>збільшення паю   </a:t>
            </a:r>
          </a:p>
          <a:p>
            <a:pPr marL="457200" lvl="0" indent="-4572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uk-UA" sz="2800" b="1" dirty="0" smtClean="0"/>
              <a:t>в   </a:t>
            </a:r>
            <a:r>
              <a:rPr lang="uk-UA" sz="2800" b="1" dirty="0"/>
              <a:t>інших  формах,  передбачених  </a:t>
            </a:r>
            <a:r>
              <a:rPr lang="uk-UA" sz="2800" b="1" dirty="0" smtClean="0"/>
              <a:t>статутом</a:t>
            </a:r>
          </a:p>
          <a:p>
            <a:pPr lvl="0">
              <a:spcBef>
                <a:spcPts val="600"/>
              </a:spcBef>
              <a:defRPr/>
            </a:pPr>
            <a:endParaRPr lang="uk-UA" sz="600" b="1" dirty="0" smtClean="0"/>
          </a:p>
          <a:p>
            <a:pPr lvl="0">
              <a:spcBef>
                <a:spcPts val="600"/>
              </a:spcBef>
              <a:defRPr/>
            </a:pPr>
            <a:r>
              <a:rPr lang="uk-UA" sz="2800" b="1" dirty="0" smtClean="0"/>
              <a:t>Загальна </a:t>
            </a:r>
            <a:r>
              <a:rPr lang="uk-UA" sz="2800" b="1" dirty="0"/>
              <a:t>сума виплат  на  паї  </a:t>
            </a:r>
            <a:r>
              <a:rPr lang="uk-UA" sz="2800" b="1" dirty="0">
                <a:solidFill>
                  <a:srgbClr val="FF0000"/>
                </a:solidFill>
              </a:rPr>
              <a:t>не  може  перевищувати </a:t>
            </a:r>
            <a:r>
              <a:rPr lang="uk-UA" sz="2800" b="1" dirty="0" smtClean="0">
                <a:solidFill>
                  <a:srgbClr val="FF0000"/>
                </a:solidFill>
              </a:rPr>
              <a:t>20 </a:t>
            </a:r>
            <a:r>
              <a:rPr lang="uk-UA" sz="2800" b="1" dirty="0">
                <a:solidFill>
                  <a:srgbClr val="FF0000"/>
                </a:solidFill>
              </a:rPr>
              <a:t>відсотків </a:t>
            </a:r>
            <a:r>
              <a:rPr lang="uk-UA" sz="2800" b="1" dirty="0"/>
              <a:t>доходу, визначеного до розподілу. </a:t>
            </a:r>
            <a:endParaRPr lang="uk-UA" sz="2800" b="1" dirty="0" smtClean="0"/>
          </a:p>
          <a:p>
            <a:pPr>
              <a:spcBef>
                <a:spcPts val="600"/>
              </a:spcBef>
              <a:defRPr/>
            </a:pPr>
            <a:endParaRPr lang="uk-UA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uk-UA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УПРАВЛІННЯ</a:t>
            </a:r>
            <a:endParaRPr lang="uk-UA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 smtClean="0">
                <a:solidFill>
                  <a:srgbClr val="B2B2B2"/>
                </a:solidFill>
              </a:rPr>
              <a:t>Нарада-семінар керівників підприємств членів </a:t>
            </a:r>
            <a:r>
              <a:rPr lang="uk-UA" sz="1600" b="1" dirty="0" err="1" smtClean="0">
                <a:solidFill>
                  <a:srgbClr val="B2B2B2"/>
                </a:solidFill>
              </a:rPr>
              <a:t>ГС</a:t>
            </a:r>
            <a:r>
              <a:rPr lang="uk-UA" sz="1600" b="1" dirty="0" smtClean="0">
                <a:solidFill>
                  <a:srgbClr val="B2B2B2"/>
                </a:solidFill>
              </a:rPr>
              <a:t> АСУ</a:t>
            </a:r>
            <a:endParaRPr lang="uk-UA" sz="1600" b="1" dirty="0">
              <a:solidFill>
                <a:srgbClr val="B2B2B2"/>
              </a:solidFill>
            </a:endParaRPr>
          </a:p>
          <a:p>
            <a:pPr algn="ctr"/>
            <a:r>
              <a:rPr lang="uk-UA" sz="1200" b="1" i="1" dirty="0" smtClean="0">
                <a:solidFill>
                  <a:srgbClr val="B2B2B2"/>
                </a:solidFill>
              </a:rPr>
              <a:t>7 вересня </a:t>
            </a:r>
            <a:r>
              <a:rPr lang="ru-RU" sz="1200" b="1" i="1" dirty="0" smtClean="0">
                <a:solidFill>
                  <a:srgbClr val="B2B2B2"/>
                </a:solidFill>
              </a:rPr>
              <a:t>2018 </a:t>
            </a:r>
            <a:r>
              <a:rPr lang="ru-RU" sz="1200" b="1" i="1" dirty="0">
                <a:solidFill>
                  <a:srgbClr val="B2B2B2"/>
                </a:solidFill>
              </a:rPr>
              <a:t>року, </a:t>
            </a:r>
            <a:r>
              <a:rPr lang="ru-RU" sz="1200" b="1" i="1" dirty="0" smtClean="0">
                <a:solidFill>
                  <a:srgbClr val="B2B2B2"/>
                </a:solidFill>
              </a:rPr>
              <a:t>«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Райський</a:t>
            </a:r>
            <a:r>
              <a:rPr lang="ru-RU" sz="1200" b="1" i="1" dirty="0" smtClean="0">
                <a:solidFill>
                  <a:srgbClr val="B2B2B2"/>
                </a:solidFill>
              </a:rPr>
              <a:t> сад»</a:t>
            </a:r>
            <a:endParaRPr lang="ru-RU" sz="1200" b="1" i="1" dirty="0">
              <a:solidFill>
                <a:srgbClr val="B2B2B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203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75218"/>
            <a:ext cx="8496944" cy="857256"/>
          </a:xfrm>
        </p:spPr>
        <p:txBody>
          <a:bodyPr>
            <a:normAutofit/>
          </a:bodyPr>
          <a:lstStyle/>
          <a:p>
            <a:r>
              <a:rPr lang="uk-UA" sz="3000" b="1" dirty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З чого починається діяльність кооперативу? </a:t>
            </a:r>
            <a:endParaRPr lang="ru-RU" sz="3000" b="1" dirty="0">
              <a:latin typeface="Cambria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одержимое 2"/>
          <p:cNvSpPr txBox="1">
            <a:spLocks/>
          </p:cNvSpPr>
          <p:nvPr/>
        </p:nvSpPr>
        <p:spPr>
          <a:xfrm>
            <a:off x="323528" y="2279022"/>
            <a:ext cx="8229600" cy="3379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uk-UA" sz="2800" b="1" dirty="0"/>
              <a:t>З обрання керівництва?</a:t>
            </a:r>
          </a:p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uk-UA" sz="2800" b="1" dirty="0"/>
              <a:t>З надання приміщення, техніки?</a:t>
            </a:r>
          </a:p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uk-UA" sz="1000" b="1" dirty="0"/>
          </a:p>
          <a:p>
            <a:pPr lvl="0" algn="ctr">
              <a:spcBef>
                <a:spcPct val="20000"/>
              </a:spcBef>
              <a:defRPr/>
            </a:pPr>
            <a:r>
              <a:rPr lang="uk-UA" sz="2800" b="1" dirty="0">
                <a:solidFill>
                  <a:srgbClr val="FF0000"/>
                </a:solidFill>
              </a:rPr>
              <a:t>Діяльність кооперативу 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uk-UA" sz="2800" b="1" dirty="0">
                <a:solidFill>
                  <a:srgbClr val="FF0000"/>
                </a:solidFill>
              </a:rPr>
              <a:t>починається з документації</a:t>
            </a:r>
          </a:p>
          <a:p>
            <a:pPr lvl="0" algn="ctr">
              <a:spcBef>
                <a:spcPct val="20000"/>
              </a:spcBef>
              <a:defRPr/>
            </a:pPr>
            <a:endParaRPr lang="uk-UA" sz="1000" b="1" dirty="0">
              <a:solidFill>
                <a:srgbClr val="FF0000"/>
              </a:solidFill>
            </a:endParaRPr>
          </a:p>
          <a:p>
            <a:pPr marL="342900" lvl="0" indent="-342900" algn="r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uk-UA" sz="2000" b="1" dirty="0"/>
              <a:t>Статут: </a:t>
            </a:r>
            <a:r>
              <a:rPr lang="uk-UA" sz="2000" b="1" i="1" dirty="0">
                <a:solidFill>
                  <a:schemeClr val="accent6">
                    <a:lumMod val="50000"/>
                  </a:schemeClr>
                </a:solidFill>
              </a:rPr>
              <a:t>загальні питання управління і господарської діяльності </a:t>
            </a:r>
          </a:p>
          <a:p>
            <a:pPr marL="342900" lvl="0" indent="-342900" algn="r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uk-UA" sz="2000" b="1" dirty="0"/>
              <a:t>Корпоративна документація: </a:t>
            </a:r>
            <a:r>
              <a:rPr lang="uk-UA" sz="2000" b="1" i="1" dirty="0">
                <a:solidFill>
                  <a:schemeClr val="accent6">
                    <a:lumMod val="50000"/>
                  </a:schemeClr>
                </a:solidFill>
              </a:rPr>
              <a:t>управлінська і виробнича</a:t>
            </a:r>
            <a:endParaRPr lang="ru-RU" sz="20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 smtClean="0">
                <a:solidFill>
                  <a:srgbClr val="B2B2B2"/>
                </a:solidFill>
              </a:rPr>
              <a:t>Нарада-семінар керівників підприємств членів </a:t>
            </a:r>
            <a:r>
              <a:rPr lang="uk-UA" sz="1600" b="1" dirty="0" err="1" smtClean="0">
                <a:solidFill>
                  <a:srgbClr val="B2B2B2"/>
                </a:solidFill>
              </a:rPr>
              <a:t>ГС</a:t>
            </a:r>
            <a:r>
              <a:rPr lang="uk-UA" sz="1600" b="1" dirty="0" smtClean="0">
                <a:solidFill>
                  <a:srgbClr val="B2B2B2"/>
                </a:solidFill>
              </a:rPr>
              <a:t> АСУ</a:t>
            </a:r>
            <a:endParaRPr lang="uk-UA" sz="1600" b="1" dirty="0">
              <a:solidFill>
                <a:srgbClr val="B2B2B2"/>
              </a:solidFill>
            </a:endParaRPr>
          </a:p>
          <a:p>
            <a:pPr algn="ctr"/>
            <a:r>
              <a:rPr lang="uk-UA" sz="1200" b="1" i="1" dirty="0" smtClean="0">
                <a:solidFill>
                  <a:srgbClr val="B2B2B2"/>
                </a:solidFill>
              </a:rPr>
              <a:t>7 вересня </a:t>
            </a:r>
            <a:r>
              <a:rPr lang="ru-RU" sz="1200" b="1" i="1" dirty="0" smtClean="0">
                <a:solidFill>
                  <a:srgbClr val="B2B2B2"/>
                </a:solidFill>
              </a:rPr>
              <a:t>2018 </a:t>
            </a:r>
            <a:r>
              <a:rPr lang="ru-RU" sz="1200" b="1" i="1" dirty="0">
                <a:solidFill>
                  <a:srgbClr val="B2B2B2"/>
                </a:solidFill>
              </a:rPr>
              <a:t>року, </a:t>
            </a:r>
            <a:r>
              <a:rPr lang="ru-RU" sz="1200" b="1" i="1" dirty="0" smtClean="0">
                <a:solidFill>
                  <a:srgbClr val="B2B2B2"/>
                </a:solidFill>
              </a:rPr>
              <a:t>«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Райський</a:t>
            </a:r>
            <a:r>
              <a:rPr lang="ru-RU" sz="1200" b="1" i="1" dirty="0" smtClean="0">
                <a:solidFill>
                  <a:srgbClr val="B2B2B2"/>
                </a:solidFill>
              </a:rPr>
              <a:t> сад»</a:t>
            </a:r>
            <a:endParaRPr lang="ru-RU" sz="1200" b="1" i="1" dirty="0">
              <a:solidFill>
                <a:srgbClr val="B2B2B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497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40130"/>
            <a:ext cx="8229600" cy="857256"/>
          </a:xfrm>
        </p:spPr>
        <p:txBody>
          <a:bodyPr>
            <a:normAutofit/>
          </a:bodyPr>
          <a:lstStyle/>
          <a:p>
            <a:r>
              <a:rPr lang="uk-UA" sz="3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Управл</a:t>
            </a:r>
            <a:r>
              <a:rPr lang="uk-UA" sz="3000" b="1" dirty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і</a:t>
            </a:r>
            <a:r>
              <a:rPr lang="uk-UA" sz="3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ння</a:t>
            </a:r>
            <a:endParaRPr lang="ru-RU" sz="3000" b="1" dirty="0">
              <a:latin typeface="Cambria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одержимое 2"/>
          <p:cNvSpPr txBox="1">
            <a:spLocks/>
          </p:cNvSpPr>
          <p:nvPr/>
        </p:nvSpPr>
        <p:spPr>
          <a:xfrm>
            <a:off x="539552" y="1916832"/>
            <a:ext cx="9145016" cy="422681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lvl="0">
              <a:spcBef>
                <a:spcPts val="600"/>
              </a:spcBef>
              <a:defRPr/>
            </a:pPr>
            <a:r>
              <a:rPr lang="uk-UA" sz="2800" b="1" dirty="0" smtClean="0"/>
              <a:t>Кожний член кооперативу має </a:t>
            </a:r>
            <a:r>
              <a:rPr lang="uk-UA" sz="2800" b="1" dirty="0" smtClean="0">
                <a:solidFill>
                  <a:srgbClr val="FF0000"/>
                </a:solidFill>
              </a:rPr>
              <a:t>1 голос </a:t>
            </a:r>
            <a:r>
              <a:rPr lang="uk-UA" sz="1900" dirty="0" smtClean="0">
                <a:solidFill>
                  <a:schemeClr val="accent6">
                    <a:lumMod val="50000"/>
                  </a:schemeClr>
                </a:solidFill>
              </a:rPr>
              <a:t>(асоційоване членство)</a:t>
            </a:r>
          </a:p>
          <a:p>
            <a:pPr lvl="0">
              <a:spcBef>
                <a:spcPts val="600"/>
              </a:spcBef>
              <a:defRPr/>
            </a:pPr>
            <a:endParaRPr lang="uk-UA" sz="600" b="1" dirty="0" smtClean="0"/>
          </a:p>
          <a:p>
            <a:pPr lvl="0">
              <a:spcBef>
                <a:spcPts val="600"/>
              </a:spcBef>
              <a:defRPr/>
            </a:pPr>
            <a:r>
              <a:rPr lang="uk-UA" sz="2800" b="1" dirty="0" smtClean="0"/>
              <a:t>До компетенції загальних зборів членів кооперативу належить:</a:t>
            </a:r>
          </a:p>
          <a:p>
            <a:pPr lvl="0">
              <a:spcBef>
                <a:spcPts val="600"/>
              </a:spcBef>
              <a:defRPr/>
            </a:pPr>
            <a:r>
              <a:rPr lang="uk-UA" sz="600" b="1" dirty="0" smtClean="0"/>
              <a:t> </a:t>
            </a:r>
          </a:p>
          <a:p>
            <a:pPr marL="457200" lvl="0" indent="-4572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uk-UA" sz="2800" b="1" dirty="0" smtClean="0"/>
              <a:t>затвердження порядку </a:t>
            </a:r>
            <a:r>
              <a:rPr lang="uk-UA" sz="2800" b="1" dirty="0" smtClean="0">
                <a:solidFill>
                  <a:srgbClr val="C00000"/>
                </a:solidFill>
              </a:rPr>
              <a:t>розподілу доходу </a:t>
            </a:r>
            <a:r>
              <a:rPr lang="uk-UA" sz="2800" b="1" dirty="0" smtClean="0"/>
              <a:t>кооперативу</a:t>
            </a:r>
          </a:p>
          <a:p>
            <a:pPr marL="457200" lvl="0" indent="-4572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uk-UA" sz="2800" b="1" dirty="0" smtClean="0"/>
              <a:t>визначення розмірів, порядку формування  та  використання </a:t>
            </a:r>
            <a:r>
              <a:rPr lang="uk-UA" sz="2800" b="1" dirty="0" smtClean="0">
                <a:solidFill>
                  <a:srgbClr val="C00000"/>
                </a:solidFill>
              </a:rPr>
              <a:t>фондів</a:t>
            </a:r>
            <a:r>
              <a:rPr lang="uk-UA" sz="2800" b="1" dirty="0" smtClean="0">
                <a:solidFill>
                  <a:srgbClr val="FF0000"/>
                </a:solidFill>
              </a:rPr>
              <a:t> </a:t>
            </a:r>
            <a:r>
              <a:rPr lang="uk-UA" sz="2800" b="1" dirty="0" smtClean="0"/>
              <a:t>кооперативу;</a:t>
            </a:r>
          </a:p>
          <a:p>
            <a:pPr marL="457200" lvl="0" indent="-4572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uk-UA" sz="2800" b="1" dirty="0" smtClean="0"/>
              <a:t>прийняття рішень щодо </a:t>
            </a:r>
            <a:r>
              <a:rPr lang="uk-UA" sz="2800" b="1" dirty="0" smtClean="0">
                <a:solidFill>
                  <a:srgbClr val="C00000"/>
                </a:solidFill>
              </a:rPr>
              <a:t>володіння, користування  та розпорядження</a:t>
            </a:r>
            <a:r>
              <a:rPr lang="uk-UA" sz="2800" b="1" dirty="0" smtClean="0">
                <a:solidFill>
                  <a:srgbClr val="FF0000"/>
                </a:solidFill>
              </a:rPr>
              <a:t> </a:t>
            </a:r>
            <a:r>
              <a:rPr lang="uk-UA" sz="2800" b="1" dirty="0" smtClean="0"/>
              <a:t>майном; </a:t>
            </a:r>
          </a:p>
          <a:p>
            <a:pPr lvl="0" algn="ctr">
              <a:spcBef>
                <a:spcPts val="600"/>
              </a:spcBef>
              <a:defRPr/>
            </a:pPr>
            <a:endParaRPr lang="uk-UA" sz="600" b="1" dirty="0" smtClean="0">
              <a:solidFill>
                <a:srgbClr val="FF0000"/>
              </a:solidFill>
            </a:endParaRPr>
          </a:p>
          <a:p>
            <a:pPr lvl="0" algn="ctr">
              <a:spcBef>
                <a:spcPts val="600"/>
              </a:spcBef>
              <a:defRPr/>
            </a:pPr>
            <a:r>
              <a:rPr lang="uk-UA" sz="2800" b="1" dirty="0" smtClean="0">
                <a:solidFill>
                  <a:srgbClr val="FF0000"/>
                </a:solidFill>
              </a:rPr>
              <a:t>ОПОДАТКУВАННЯ</a:t>
            </a:r>
            <a:endParaRPr lang="uk-UA" sz="2800" b="1" dirty="0">
              <a:solidFill>
                <a:srgbClr val="FF0000"/>
              </a:solidFill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 smtClean="0">
                <a:solidFill>
                  <a:srgbClr val="B2B2B2"/>
                </a:solidFill>
              </a:rPr>
              <a:t>Нарада-семінар керівників підприємств членів </a:t>
            </a:r>
            <a:r>
              <a:rPr lang="uk-UA" sz="1600" b="1" dirty="0" err="1" smtClean="0">
                <a:solidFill>
                  <a:srgbClr val="B2B2B2"/>
                </a:solidFill>
              </a:rPr>
              <a:t>ГС</a:t>
            </a:r>
            <a:r>
              <a:rPr lang="uk-UA" sz="1600" b="1" dirty="0" smtClean="0">
                <a:solidFill>
                  <a:srgbClr val="B2B2B2"/>
                </a:solidFill>
              </a:rPr>
              <a:t> АСУ</a:t>
            </a:r>
            <a:endParaRPr lang="uk-UA" sz="1600" b="1" dirty="0">
              <a:solidFill>
                <a:srgbClr val="B2B2B2"/>
              </a:solidFill>
            </a:endParaRPr>
          </a:p>
          <a:p>
            <a:pPr algn="ctr"/>
            <a:r>
              <a:rPr lang="uk-UA" sz="1200" b="1" i="1" dirty="0" smtClean="0">
                <a:solidFill>
                  <a:srgbClr val="B2B2B2"/>
                </a:solidFill>
              </a:rPr>
              <a:t>7 вересня </a:t>
            </a:r>
            <a:r>
              <a:rPr lang="ru-RU" sz="1200" b="1" i="1" dirty="0" smtClean="0">
                <a:solidFill>
                  <a:srgbClr val="B2B2B2"/>
                </a:solidFill>
              </a:rPr>
              <a:t>2018 </a:t>
            </a:r>
            <a:r>
              <a:rPr lang="ru-RU" sz="1200" b="1" i="1" dirty="0">
                <a:solidFill>
                  <a:srgbClr val="B2B2B2"/>
                </a:solidFill>
              </a:rPr>
              <a:t>року, </a:t>
            </a:r>
            <a:r>
              <a:rPr lang="ru-RU" sz="1200" b="1" i="1" dirty="0" smtClean="0">
                <a:solidFill>
                  <a:srgbClr val="B2B2B2"/>
                </a:solidFill>
              </a:rPr>
              <a:t>«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Райський</a:t>
            </a:r>
            <a:r>
              <a:rPr lang="ru-RU" sz="1200" b="1" i="1" dirty="0" smtClean="0">
                <a:solidFill>
                  <a:srgbClr val="B2B2B2"/>
                </a:solidFill>
              </a:rPr>
              <a:t> сад»</a:t>
            </a:r>
            <a:endParaRPr lang="ru-RU" sz="1200" b="1" i="1" dirty="0">
              <a:solidFill>
                <a:srgbClr val="B2B2B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434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75218"/>
            <a:ext cx="8496944" cy="857256"/>
          </a:xfrm>
        </p:spPr>
        <p:txBody>
          <a:bodyPr>
            <a:normAutofit/>
          </a:bodyPr>
          <a:lstStyle/>
          <a:p>
            <a:r>
              <a:rPr lang="uk-UA" sz="3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Де собака зарита?</a:t>
            </a:r>
            <a:endParaRPr lang="ru-RU" sz="3000" b="1" dirty="0">
              <a:latin typeface="Cambria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одержимое 2"/>
          <p:cNvSpPr txBox="1">
            <a:spLocks/>
          </p:cNvSpPr>
          <p:nvPr/>
        </p:nvSpPr>
        <p:spPr>
          <a:xfrm>
            <a:off x="323528" y="2279022"/>
            <a:ext cx="8229600" cy="3379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ru-RU" sz="2800" b="1" dirty="0" smtClean="0"/>
              <a:t>Як</a:t>
            </a:r>
            <a:r>
              <a:rPr lang="uk-UA" sz="2800" b="1" dirty="0" smtClean="0"/>
              <a:t>і кошти отримають члени кооперативу?</a:t>
            </a:r>
          </a:p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uk-UA" sz="2800" b="1" dirty="0" smtClean="0"/>
              <a:t>Як оподатковуються виплати на пай? </a:t>
            </a:r>
            <a:endParaRPr lang="uk-UA" sz="2800" b="1" dirty="0"/>
          </a:p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uk-UA" sz="1000" b="1" dirty="0"/>
          </a:p>
          <a:p>
            <a:pPr lvl="0" algn="ctr">
              <a:spcBef>
                <a:spcPct val="20000"/>
              </a:spcBef>
              <a:defRPr/>
            </a:pPr>
            <a:r>
              <a:rPr lang="uk-UA" sz="2800" b="1" dirty="0" smtClean="0">
                <a:solidFill>
                  <a:srgbClr val="FF0000"/>
                </a:solidFill>
              </a:rPr>
              <a:t>Перед заснуванням кооперативу потрібно пропрацювати схему його оподаткування</a:t>
            </a:r>
            <a:endParaRPr lang="uk-UA" sz="2800" b="1" dirty="0">
              <a:solidFill>
                <a:srgbClr val="FF0000"/>
              </a:solidFill>
            </a:endParaRPr>
          </a:p>
          <a:p>
            <a:pPr lvl="0" algn="ctr">
              <a:spcBef>
                <a:spcPct val="20000"/>
              </a:spcBef>
              <a:defRPr/>
            </a:pPr>
            <a:endParaRPr lang="uk-UA" sz="1000" b="1" dirty="0">
              <a:solidFill>
                <a:srgbClr val="FF0000"/>
              </a:solidFill>
            </a:endParaRPr>
          </a:p>
          <a:p>
            <a:pPr marL="342900" lvl="0" indent="-342900" algn="r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uk-UA" sz="2000" b="1" dirty="0" smtClean="0"/>
              <a:t>Корпоративна документація: </a:t>
            </a:r>
            <a:r>
              <a:rPr lang="uk-UA" sz="2000" b="1" i="1" dirty="0" smtClean="0">
                <a:solidFill>
                  <a:schemeClr val="accent6">
                    <a:lumMod val="50000"/>
                  </a:schemeClr>
                </a:solidFill>
              </a:rPr>
              <a:t>облікова політика</a:t>
            </a:r>
            <a:endParaRPr lang="ru-RU" sz="20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 smtClean="0">
                <a:solidFill>
                  <a:srgbClr val="B2B2B2"/>
                </a:solidFill>
              </a:rPr>
              <a:t>Нарада-семінар керівників підприємств членів </a:t>
            </a:r>
            <a:r>
              <a:rPr lang="uk-UA" sz="1600" b="1" dirty="0" err="1" smtClean="0">
                <a:solidFill>
                  <a:srgbClr val="B2B2B2"/>
                </a:solidFill>
              </a:rPr>
              <a:t>ГС</a:t>
            </a:r>
            <a:r>
              <a:rPr lang="uk-UA" sz="1600" b="1" dirty="0" smtClean="0">
                <a:solidFill>
                  <a:srgbClr val="B2B2B2"/>
                </a:solidFill>
              </a:rPr>
              <a:t> АСУ</a:t>
            </a:r>
            <a:endParaRPr lang="uk-UA" sz="1600" b="1" dirty="0">
              <a:solidFill>
                <a:srgbClr val="B2B2B2"/>
              </a:solidFill>
            </a:endParaRPr>
          </a:p>
          <a:p>
            <a:pPr algn="ctr"/>
            <a:r>
              <a:rPr lang="uk-UA" sz="1200" b="1" i="1" dirty="0" smtClean="0">
                <a:solidFill>
                  <a:srgbClr val="B2B2B2"/>
                </a:solidFill>
              </a:rPr>
              <a:t>7 вересня </a:t>
            </a:r>
            <a:r>
              <a:rPr lang="ru-RU" sz="1200" b="1" i="1" dirty="0" smtClean="0">
                <a:solidFill>
                  <a:srgbClr val="B2B2B2"/>
                </a:solidFill>
              </a:rPr>
              <a:t>2018 </a:t>
            </a:r>
            <a:r>
              <a:rPr lang="ru-RU" sz="1200" b="1" i="1" dirty="0">
                <a:solidFill>
                  <a:srgbClr val="B2B2B2"/>
                </a:solidFill>
              </a:rPr>
              <a:t>року, </a:t>
            </a:r>
            <a:r>
              <a:rPr lang="ru-RU" sz="1200" b="1" i="1" dirty="0" smtClean="0">
                <a:solidFill>
                  <a:srgbClr val="B2B2B2"/>
                </a:solidFill>
              </a:rPr>
              <a:t>«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Райський</a:t>
            </a:r>
            <a:r>
              <a:rPr lang="ru-RU" sz="1200" b="1" i="1" dirty="0" smtClean="0">
                <a:solidFill>
                  <a:srgbClr val="B2B2B2"/>
                </a:solidFill>
              </a:rPr>
              <a:t> сад»</a:t>
            </a:r>
            <a:endParaRPr lang="ru-RU" sz="1200" b="1" i="1" dirty="0">
              <a:solidFill>
                <a:srgbClr val="B2B2B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6670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3713</TotalTime>
  <Words>1360</Words>
  <Application>Microsoft Office PowerPoint</Application>
  <PresentationFormat>Экран (4:3)</PresentationFormat>
  <Paragraphs>243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0" baseType="lpstr">
      <vt:lpstr>Arial</vt:lpstr>
      <vt:lpstr>Arial Black</vt:lpstr>
      <vt:lpstr>Calibri</vt:lpstr>
      <vt:lpstr>Cambria</vt:lpstr>
      <vt:lpstr>Cambria Math</vt:lpstr>
      <vt:lpstr>Times New Roman</vt:lpstr>
      <vt:lpstr>Тема Office</vt:lpstr>
      <vt:lpstr> Як зробити кооперацію дієвою?   </vt:lpstr>
      <vt:lpstr>Хто як бачить кооперацію  і що він неї очікує?   (бачення учасників семінару)    діагностика</vt:lpstr>
      <vt:lpstr>Що таке кооперація? </vt:lpstr>
      <vt:lpstr>З чого починається кооператив? </vt:lpstr>
      <vt:lpstr>Що таке пай? </vt:lpstr>
      <vt:lpstr>Виплати на пай</vt:lpstr>
      <vt:lpstr>З чого починається діяльність кооперативу? </vt:lpstr>
      <vt:lpstr>Управління</vt:lpstr>
      <vt:lpstr>Де собака зарита?</vt:lpstr>
      <vt:lpstr>Оподаткування</vt:lpstr>
      <vt:lpstr>Оподаткування</vt:lpstr>
      <vt:lpstr>Який кооператив?</vt:lpstr>
      <vt:lpstr>Виробничий кооператив</vt:lpstr>
      <vt:lpstr>Обслуговуючий кооператив</vt:lpstr>
      <vt:lpstr>Обслуговуючий кооператив</vt:lpstr>
      <vt:lpstr>Споживчий кооператив</vt:lpstr>
      <vt:lpstr>Чим відрізняється діяльність кооперативу? </vt:lpstr>
      <vt:lpstr>Законодавство про кооперацію</vt:lpstr>
      <vt:lpstr>Законодавство про кооперацію</vt:lpstr>
      <vt:lpstr>Законодавство про кооперацію</vt:lpstr>
      <vt:lpstr>Законодавство про кооперацію</vt:lpstr>
      <vt:lpstr>Гармонізація</vt:lpstr>
      <vt:lpstr>Підтримка громад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</dc:title>
  <dc:creator>vladimir</dc:creator>
  <cp:lastModifiedBy>Starikov</cp:lastModifiedBy>
  <cp:revision>280</cp:revision>
  <dcterms:created xsi:type="dcterms:W3CDTF">2016-11-08T18:00:52Z</dcterms:created>
  <dcterms:modified xsi:type="dcterms:W3CDTF">2018-09-08T09:17:57Z</dcterms:modified>
</cp:coreProperties>
</file>